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147483248" r:id="rId2"/>
    <p:sldId id="2147483252" r:id="rId3"/>
    <p:sldId id="2147483257" r:id="rId4"/>
    <p:sldId id="2147483258" r:id="rId5"/>
    <p:sldId id="2147483261" r:id="rId6"/>
    <p:sldId id="2147483255" r:id="rId7"/>
    <p:sldId id="2147483263" r:id="rId8"/>
    <p:sldId id="2147483266" r:id="rId9"/>
    <p:sldId id="2147483264" r:id="rId10"/>
    <p:sldId id="2147483265" r:id="rId11"/>
    <p:sldId id="2147483272" r:id="rId12"/>
    <p:sldId id="2147483262" r:id="rId13"/>
    <p:sldId id="2147483267" r:id="rId14"/>
    <p:sldId id="2147483259" r:id="rId15"/>
    <p:sldId id="2147483268" r:id="rId16"/>
    <p:sldId id="2147483250" r:id="rId17"/>
    <p:sldId id="2147483273" r:id="rId18"/>
    <p:sldId id="2147483277" r:id="rId19"/>
    <p:sldId id="2147483274" r:id="rId20"/>
    <p:sldId id="2147483278" r:id="rId21"/>
    <p:sldId id="2147483280" r:id="rId22"/>
    <p:sldId id="2147483275" r:id="rId23"/>
    <p:sldId id="2147483276" r:id="rId24"/>
    <p:sldId id="2147483283" r:id="rId25"/>
    <p:sldId id="2147483279" r:id="rId26"/>
    <p:sldId id="2147483269" r:id="rId27"/>
    <p:sldId id="2147483281" r:id="rId28"/>
    <p:sldId id="2147483282" r:id="rId29"/>
    <p:sldId id="2147483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4DDA99-DDAE-35D4-3150-C68220B5B55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B0D1A-6B61-180C-56E8-4967DC2BCEB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57072FC7-FE72-47FC-8B8C-33BAF9852291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D79F9AD-6AC9-046D-4D74-48D52CF214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543EE3-FDEB-5965-C3C4-B09CB0F22EA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3A08F-0F81-B727-BC08-A0F70D5090D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2F964-8B00-152E-38CE-DD3D5AA1EE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FF3E4F6F-EC67-4C15-A784-D694F2B0DE6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7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1DAAE-C5A6-1F7E-25A6-9B50D8B97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43EB21-A14C-5D08-467B-9372787A58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7CA9C-46A1-ACF6-EFC3-03A3065C955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A02144-3409-48CF-A3C2-5FD082F7E87F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0B60F-9403-B333-7094-131651F29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68B33B-A108-BF9E-164D-1525921792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5D621-0B85-DD5A-B3B7-B091F6F0B9F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422876B-7ABA-4043-A7E3-656994687A86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45BBCE-601D-7293-DD0C-DCD7A9CAE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FD3DB-8E37-B382-5020-6079AFDEA1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3DCCD-C23B-2B91-CE36-D129E9A82DE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5F7CED-521C-4271-A092-B8055D1BFA67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1F886-6982-925C-EBB3-B2BD2CC01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EC774-29EB-D912-FD52-B4959BCCB2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8946D-258F-AA5C-8B1B-24564BB65C6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A3A5427-927C-428E-B6F5-4F6D3D854849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5E668-4CFF-929C-0F49-604B60149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9E8237-5C64-F8F6-6903-2B28619BD4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056CE-1D89-3ED3-0FE6-B1CDAC583B2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9F63646-F80C-432D-B3C2-87FEAA2C0A27}" type="slidenum">
              <a:t>13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C73C2-D34F-FA4F-F577-B795D6FBB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0CADCE-F46B-B2BB-F4B9-170C6E7FE0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00159-3BDD-A5FB-9B76-A21F5359AE7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03CB82-963C-4337-B1EA-7159ECF05C3B}" type="slidenum">
              <a:t>14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246C9-2A2F-4BE7-5950-1DF8CDF09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B200C-06BC-8BC1-95F8-359C6C2813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Outsite of scope of lab: but VDB retrieve N most similar chunks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94E59-7256-2D0F-5DC9-78D29C65E18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AA600AA-66B2-4A48-B15F-C7C6F63394EB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21F5D-8B62-4814-FB22-CB77E60B2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89038-C0A0-33F4-8206-D4B3A08A8F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DE459-B228-EA3D-04E6-31EA1AEB1AA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71EF3A-B6D8-4AAD-9E3D-F1D7FF037E58}" type="slidenum">
              <a:t>16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38C87-89B4-FAF0-869C-64B943B15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F5AA6-E6AE-5CF6-E700-CA1E7FEB15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428DF-6406-65BB-7F6D-F03EFABB0BC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66136C-F23E-4FDA-857A-BAE6C0F7A622}" type="slidenum">
              <a:t>17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214C12-6A53-3295-0472-03C15B38E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058E59-7CDA-6F6D-5AD9-AAB78C9CF2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EEDC6-97A0-A564-3AE7-FB4E6E0BFD4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07A510-BE26-470C-8E1D-B9ECA8AE9C29}" type="slidenum">
              <a:t>18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4FACFD-FFB3-B986-7072-767434FD4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BEA68-F702-AF9E-5249-CB2C8D37AE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42CDB-FA1D-E312-66EA-B7E73623D4D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C1DAD1-889A-4DC5-97CC-E94ACF6B3F01}" type="slidenum">
              <a:t>19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C3D60E-0BF9-D9D6-E581-A457DF67B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55928-67ED-2BDA-AF65-1E0A27A318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3EDFA-9CE2-A54F-7EE4-6A4F764ED51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C4CC3A-5293-4334-B490-FDDE11E31B92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04EE4-C90E-95F3-8B18-18A2CC3E6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1EA08-6824-F94C-9A20-75546964DE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60347-E852-8897-4EA4-E3E6A337CDB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8A459A-452C-4167-BE97-584DD5C35ED4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BFAE6-D2BD-C2E9-33AD-4B4378032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AD8D6-55C3-5189-4693-C31EBA2A14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458DB-B47C-6877-440E-92FD50E54F0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FC096D-11EC-4F35-AF63-FAF345356BCB}" type="slidenum">
              <a:t>21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CE3C10-DA04-6245-101F-5C986DA0B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0801C-7F76-69C5-B4CA-8740991E3E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42A73-D045-EFD4-CCC7-FD3D5E9B615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0DCBAB-87EE-40B6-94E9-832999469282}" type="slidenum">
              <a:t>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5A4AA-29D4-4BB3-E840-B2FD48176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B2061-01F0-453B-F918-1350789A68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CAAAC-1BF6-99F2-6D0F-740092D7CE0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175890-7453-4286-A584-75739A7BACC8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B34E9-F003-362C-D82C-2108FCB56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B042A5-9A9D-6055-09D6-3D00949CD1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108D9-0CF4-A802-C693-8647A2B709F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09E146-62B1-4D96-A622-B8A5F97442E6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CAB5A-3C4F-A871-CEE4-B6174F476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4BBC1-2D5A-A8C4-EBE4-74B686618F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DA426-1749-03E2-FF9F-323B12CBFB8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E58421-C038-4928-8F3E-2C9B6361F460}" type="slidenum">
              <a:t>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BA5DD3-0DB4-2B12-4854-C49E705A0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AB70B-5D3C-9055-62F4-54C89F1972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949D6-E47B-9895-6D50-3839922E97F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46AD2B-8463-4042-92BD-371AF18EFDA3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C774D-FECA-7E6B-084E-7CA283460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6C7E9B-23DE-9FAC-A9AA-1B88978C72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C0C36-B988-C269-F7B6-B2C47E816B7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0B4584-7DD1-4C81-A9B7-6B7A810728FC}" type="slidenum">
              <a:t>27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2E7FC8-F769-C9F8-4FDC-18A50EFEA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3BAE2-9726-CE7D-00D4-2C1FA9FAE6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6556F-6A2F-A287-D8FD-6AAAF0566A5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B6BB4D-E6C7-427F-8297-5B97AC4BAB58}" type="slidenum">
              <a:t>28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06D59-A42E-26BC-7AAD-DFD6D7F23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1F92E-F6BD-0804-5C80-8195B120C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87134-B758-201A-DBBF-83585547A8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75BD2-2BC4-F256-1BEF-30CA9D95E36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B6BB4D-E6C7-427F-8297-5B97AC4BAB58}" type="slidenum">
              <a:t>29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613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3A3EF-5E12-1468-F8AC-3C8AF924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2586F-D27E-2C4A-8DEE-774D282D37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190C5-ABF1-9B3E-4E32-3AC9A10E352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4E1625-2828-4D9F-A7CA-FB8CE4DF2221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A747B-C421-6E39-F7D5-B7CFFCA0A1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F4A3F-4046-F599-D744-A1B9923B1F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B070-CF1B-D462-F49A-6DDE67C2CCF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D540B96-B2E2-4A18-B679-527CF9C5EBD7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D5A7A-3AA2-2280-9F77-D924D04E4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A4A26-8946-F799-6FF7-1E0A016CB8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6565A-F3D3-C09F-EAAA-1A87F427455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BDE99F-C07B-4AEA-9A26-58B1D53A6757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A04B8-6EC2-B93C-C781-05DAFCC7C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E3AFDF-A7E7-63D0-D32F-7A5B5A0812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9B341-B8F3-0879-3911-482805073DF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5C9BB5-5C91-420A-B40E-73729107EDAD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A80C2-D02D-71AD-7FEC-B5D06697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A08CB-D9D9-AD5B-32D6-D2E6DDF9CB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9064E-2A74-60F4-6ABB-BB34DB65D96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7641C2-97D5-4477-8A66-4E29C35B6EBB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5A52CA-1F2A-CBC4-5F89-7B8F9CAC5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7454D-1A5C-1ADB-2734-171ED90907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A1C26-5446-BC8B-831B-776CF104FAF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F5C48B-D27B-41B8-B053-FA90AB48149C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15BD2-C841-BDAE-85D4-16BBC6084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B557-BFC2-0572-68DE-20EEAC8952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13837-B51C-6D7E-93FB-C33AF7710EB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7EB004-93C9-4643-9219-527462197BCF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F6FC-4AB4-3B56-3271-48CB2A9F39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84118-1C22-E18E-23AD-96F9CB0495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58046-CC06-09A2-4333-C4DBA70B3CF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68BDE8-A7B7-4FA6-B06C-C4524FFEDCB9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ECB6A-0EA7-AFD9-FABB-F1D79C3E98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5A82-BA92-6B8F-A78B-64A59B9E97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190574-97E9-4790-9EB1-D38E3F144DA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61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B924-5CC8-CB59-E5C1-DED13F74288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56847-62E0-06B4-4108-1F40704D4D1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7256F-CCA8-4339-DFA1-E09A2254A75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2784EF-D5AA-4AA3-A532-9696AAA65657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0FF1-AC83-4130-60B4-20979E0ABE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1B2-F7F0-04DA-D4B2-338DD1A45E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CE17A0-6CEC-4AF2-B67E-76A3BC9E334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68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C55D2B-0753-832A-8A17-32E3902DA95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DCE0C-ABE9-F181-8004-A9BAA5CA6F1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508E-990A-A45E-694F-3BC88527C1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5A30A1-D302-4EBC-AB28-1746F6BD0BD4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8E773-EA37-81D7-1C6C-9C3C6458DB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6216D-F55C-9239-83EE-E1D8F6CADA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5A935E-BB16-4660-A89A-6F2C1220139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289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A49CF2A-5E7F-596D-5F90-518B4C9212B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  <a:solidFill>
            <a:srgbClr val="A6A6A6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339D622-193A-6562-AC2E-89986DE388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776" y="4663440"/>
            <a:ext cx="6489697" cy="276999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Calibri Light" pitchFamily="34"/>
                <a:cs typeface="Calibri Light" pitchFamily="34"/>
              </a:defRPr>
            </a:lvl1pPr>
          </a:lstStyle>
          <a:p>
            <a:pPr lvl="0"/>
            <a:r>
              <a:rPr lang="en-US"/>
              <a:t>Sub-description text goes here over one or two lines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27CAD7D-28A8-09B7-B0E1-2E39C82161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776" y="5245391"/>
            <a:ext cx="6489697" cy="184663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400">
                <a:solidFill>
                  <a:srgbClr val="FFFFFF"/>
                </a:solidFill>
                <a:latin typeface="Calibri" pitchFamily="34"/>
              </a:defRPr>
            </a:lvl1pPr>
          </a:lstStyle>
          <a:p>
            <a:pPr lvl="0"/>
            <a:r>
              <a:rPr lang="en-US"/>
              <a:t>JANUARY 2023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35565A2-3077-75A2-787B-D60C929E8D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161" y="1696495"/>
            <a:ext cx="7843823" cy="2462214"/>
          </a:xfrm>
        </p:spPr>
        <p:txBody>
          <a:bodyPr lIns="0" tIns="0" rIns="0" bIns="0">
            <a:spAutoFit/>
          </a:bodyPr>
          <a:lstStyle>
            <a:lvl1pPr>
              <a:defRPr sz="8000">
                <a:solidFill>
                  <a:srgbClr val="FFFFFF"/>
                </a:solidFill>
                <a:latin typeface="Calibri Light" pitchFamily="34"/>
                <a:cs typeface="Calibri Light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7500415-352E-DF62-BBED-A6EC14A8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8" y="740718"/>
            <a:ext cx="1226859" cy="45104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507134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AF96383-7D6C-C4B4-50A4-AB64C64CC5B9}"/>
              </a:ext>
            </a:extLst>
          </p:cNvPr>
          <p:cNvSpPr/>
          <p:nvPr/>
        </p:nvSpPr>
        <p:spPr>
          <a:xfrm>
            <a:off x="-34033" y="0"/>
            <a:ext cx="3142353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Calibri Light" pitchFamily="34"/>
              <a:ea typeface="Human Sans ExtraLight"/>
              <a:cs typeface="Human Sans ExtraLight"/>
            </a:endParaRPr>
          </a:p>
        </p:txBody>
      </p:sp>
      <p:pic>
        <p:nvPicPr>
          <p:cNvPr id="3" name="Graphic 7">
            <a:extLst>
              <a:ext uri="{FF2B5EF4-FFF2-40B4-BE49-F238E27FC236}">
                <a16:creationId xmlns:a16="http://schemas.microsoft.com/office/drawing/2014/main" id="{49B2D096-78F4-8CCD-17E9-753C38899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438903"/>
            <a:ext cx="540538" cy="190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DF07548-531C-A123-E916-13DD9EA94F2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08329" y="0"/>
            <a:ext cx="9083677" cy="68580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E88074-3F36-C3CC-35FE-EE9ACCE96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723903"/>
            <a:ext cx="2586791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pto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84FE4C4-91DE-E36D-FC2E-9882D4A520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000" cap="all" spc="300">
                <a:solidFill>
                  <a:srgbClr val="FFFFFF"/>
                </a:solidFill>
                <a:latin typeface="Calibri" pitchFamily="34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67585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Header_Custom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8535014-E6E8-1343-A0F6-98A2BAE8F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267" y="1793238"/>
            <a:ext cx="5640805" cy="923333"/>
          </a:xfrm>
        </p:spPr>
        <p:txBody>
          <a:bodyPr>
            <a:spAutoFit/>
          </a:bodyPr>
          <a:lstStyle>
            <a:lvl1pPr>
              <a:defRPr sz="6000" b="1">
                <a:solidFill>
                  <a:srgbClr val="FFFFFF"/>
                </a:solidFill>
                <a:cs typeface="Calibri Light" pitchFamily="34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773E707-79A3-7D85-24AC-867E17CC4C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1267" y="1336038"/>
            <a:ext cx="498924" cy="321631"/>
          </a:xfrm>
        </p:spPr>
        <p:txBody>
          <a:bodyPr>
            <a:spAutoFit/>
          </a:bodyPr>
          <a:lstStyle>
            <a:lvl1pPr>
              <a:defRPr sz="2000" b="1"/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23CC971-A508-432B-6517-46E30C4D67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1267" y="3126991"/>
            <a:ext cx="4554534" cy="289435"/>
          </a:xfrm>
        </p:spPr>
        <p:txBody>
          <a:bodyPr>
            <a:spAutoFit/>
          </a:bodyPr>
          <a:lstStyle>
            <a:lvl1pPr>
              <a:defRPr sz="1800">
                <a:solidFill>
                  <a:srgbClr val="FFFFFF"/>
                </a:solidFill>
                <a:latin typeface="Calibri Light" pitchFamily="34"/>
                <a:cs typeface="Calibri Light" pitchFamily="34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0ED436-E2B1-2BB3-5099-B638AB101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6438903"/>
            <a:ext cx="540538" cy="190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B635AD-C173-F7CD-73A5-0A12D78C1A92}"/>
              </a:ext>
            </a:extLst>
          </p:cNvPr>
          <p:cNvSpPr txBox="1"/>
          <p:nvPr/>
        </p:nvSpPr>
        <p:spPr>
          <a:xfrm>
            <a:off x="10048871" y="6406588"/>
            <a:ext cx="1396819" cy="22281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  <a:ea typeface="Calibri" pitchFamily="34"/>
                <a:cs typeface="Calibri" pitchFamily="34"/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9AD79A0-C8A2-A0AE-F4E5-EA0127391F3E}"/>
              </a:ext>
            </a:extLst>
          </p:cNvPr>
          <p:cNvSpPr txBox="1"/>
          <p:nvPr/>
        </p:nvSpPr>
        <p:spPr>
          <a:xfrm>
            <a:off x="11498095" y="6406588"/>
            <a:ext cx="242928" cy="2189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40D9E8-C4EE-4DE6-AFDF-B066710BF68B}" type="slidenum">
              <a:t>‹#›</a:t>
            </a:fld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Aptos"/>
              <a:ea typeface="Calibri" pitchFamily="34"/>
              <a:cs typeface="Calibr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684687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rrow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8CA1947-B6EB-730C-6C5A-6BBEE754A588}"/>
              </a:ext>
            </a:extLst>
          </p:cNvPr>
          <p:cNvSpPr/>
          <p:nvPr/>
        </p:nvSpPr>
        <p:spPr>
          <a:xfrm>
            <a:off x="-34033" y="0"/>
            <a:ext cx="3142353" cy="6858000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Calibri Light" pitchFamily="34"/>
              <a:ea typeface="Human Sans ExtraLight"/>
              <a:cs typeface="Human Sans ExtraLigh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A8A963-5A89-A45E-52CC-0DC846B646E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08329" y="0"/>
            <a:ext cx="9083677" cy="68580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65B463-B4A9-F424-610D-777EDDA9E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723903"/>
            <a:ext cx="2586791" cy="457200"/>
          </a:xfrm>
        </p:spPr>
        <p:txBody>
          <a:bodyPr/>
          <a:lstStyle>
            <a:lvl1pPr>
              <a:defRPr b="1">
                <a:latin typeface="Apto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9A750A6-93AE-564E-339E-2DB0FD32DF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000" cap="all" spc="300">
                <a:latin typeface="Calibri" pitchFamily="34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6" name="Graphic 3">
            <a:extLst>
              <a:ext uri="{FF2B5EF4-FFF2-40B4-BE49-F238E27FC236}">
                <a16:creationId xmlns:a16="http://schemas.microsoft.com/office/drawing/2014/main" id="{0B05CDF7-E537-F69C-9147-67CA1C502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438903"/>
            <a:ext cx="540538" cy="19049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710033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7D3D-7B93-8EA3-1448-4C006774CE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723903"/>
            <a:ext cx="11274552" cy="457200"/>
          </a:xfrm>
        </p:spPr>
        <p:txBody>
          <a:bodyPr/>
          <a:lstStyle>
            <a:lvl1pPr>
              <a:defRPr b="1">
                <a:latin typeface="Apto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EC98235-CED1-2CF3-898B-93889C4759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3611879" cy="22571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000" cap="all" spc="300">
                <a:latin typeface="Calibri" pitchFamily="34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961711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4E19-63DE-6CCF-3DCD-7B8520236C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0FDA1-0660-CFA4-6AB3-F006C8B9060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A9B48-A297-8FE4-EA30-5E951312D5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2482DD-8916-4431-A8F3-50B306C69DD3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1F34B-19CA-4E13-98D0-EB1BD8C33F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89085-0930-95BC-9967-7E402B86E1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B9D933-FADB-4AAE-AC18-4B318EB0416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38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84C3-B54C-3091-2BE3-443DF9EF9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80DDD-F270-403E-2CEA-24D07D456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40628-AB08-C746-D2D9-76BEC56FA55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E92D4D-3581-4CBF-9D95-D9D9D88A7D2C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8A84E-EEFF-CBF7-3403-3280E6287CD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EC316-B12B-B384-AE2B-4239312C588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9C56E7-B623-4EDA-A5E9-39AD7159CC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1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85DF9-361E-158A-D8ED-198767128A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3CD7-EDBA-23A5-ACB4-E9FDDA2B81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52211-0546-8372-A988-3BEDC86BDB1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411E6-BFF6-C666-27D2-73E7C8A3A15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BE41A9-3CC3-4310-921F-CD5DFAD9B228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A7E42-EC56-099B-564C-053594B0FA6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30D95-BE3D-8E07-A81E-E98FA1EC92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3C70D3-6AE9-4B53-8114-B6A38C4E085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70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39A2-3AEE-36B9-F5B1-EECF2E482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1021A-D1B0-F453-B67E-3692E51A6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24703-6811-A23A-7F64-8396C5C7E4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4A84C-61EB-DB27-9A71-09191228EBA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1FD0CD-7048-CED4-6A24-3AA5FC87EC6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B42C7-F97B-0646-6DD4-F53228B871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996EE0-0367-4E70-A653-606E367699B3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9B571-C320-75F6-F1FE-9F68B57681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38290-1893-BB6F-8796-9733283DF1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A9D6AA-F103-4553-A9CC-3C5F660CE7F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36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EA1B-E71F-E976-40C5-8505515734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8C42F-78F9-0638-DF54-315199BED2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D7A926-36FE-4132-AF03-2680C3746BED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5E42-647D-1ECF-BE60-F787A534FA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5C090-DE98-51A3-CE02-51CDC7E5E8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37F0A5-4D14-4243-86E0-84342B5AF27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8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BD66E-7B53-5D8C-40BE-ADD24D58DD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A81A69-F9FA-4723-8AD5-EDE2CFD3D148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AB1B1-789F-4CB7-E27F-0E7D4553FC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A7EAF-3948-9D35-1F25-0D757B7FFF0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B3DEC-EDD4-4060-8E8A-AB760284D7C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0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34BE-8BAE-3B61-DA75-008CF6AC7E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38730-82E4-BB72-10AF-4127789C8A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A2E68-0AE7-5142-B8D4-5CE898E50B2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D8754-94FF-3B36-8C7B-DA1E18B7C7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1B4BF7-96AC-40AC-B2A8-2817C7137181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76319-37CD-392F-6D13-3DA97197B9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47472-9718-2F84-A154-54D7F3C471A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D9D723-9A69-4E40-B603-8BB7A26DC99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35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762B-6ECC-EE0B-5989-89085B494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00067-0806-EFBE-2B5E-EC1CFBF97B0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5D60E-7E65-0550-D6EF-ACB5F9B28CD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A0194-0FC7-2E11-E3B0-E43D552E4B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B02B78-C282-4F38-8534-FDBF9A1B1E9D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7BF3E-1E60-AFD1-6B0C-8F5735A27E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BF868-A673-D49C-9380-4C286415D4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4AFBC8-C35F-42E9-9325-C1555AADCA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8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74337-36CD-15E5-A0D4-C70BFB99E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1E11B-2C57-F661-B053-E8CCDE9E0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B738-A790-01D3-D951-57A8F2F6EDF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8CC78C26-A2B5-42F5-8879-6F3C9F112DE6}" type="datetime1">
              <a:rPr lang="en-GB"/>
              <a:pPr lvl="0"/>
              <a:t>26/12/2024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31E74-43CB-E1F1-F868-79B406ECAB5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71449-8006-356A-D9E2-B45375E1D8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70469A63-02FA-4CA1-8ECE-17D065080A8A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paperswithcode.com/task/text-genera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aperswithcode.com/task/generative-question-answering" TargetMode="External"/><Relationship Id="rId5" Type="http://schemas.openxmlformats.org/officeDocument/2006/relationships/hyperlink" Target="https://en.wikipedia.org/wiki/BERT_(language_model)" TargetMode="External"/><Relationship Id="rId4" Type="http://schemas.openxmlformats.org/officeDocument/2006/relationships/hyperlink" Target="https://huggingface.co/docs/autonlp/extractive_question_answering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-gra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evaluating-rag-applications-with-ragas-81d67b0ee31a#c52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amel.dev/blog/posts/eval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9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6">
            <a:extLst>
              <a:ext uri="{FF2B5EF4-FFF2-40B4-BE49-F238E27FC236}">
                <a16:creationId xmlns:a16="http://schemas.microsoft.com/office/drawing/2014/main" id="{2CD2AC91-E2D6-985B-CDB8-1423EBE0BA3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r="-13"/>
          <a:stretch>
            <a:fillRect/>
          </a:stretch>
        </p:blipFill>
        <p:spPr>
          <a:xfrm>
            <a:off x="0" y="0"/>
            <a:ext cx="12191996" cy="6858000"/>
          </a:xfrm>
          <a:solidFill>
            <a:srgbClr val="A6A6A6"/>
          </a:solid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6AE1F-B9A5-76C7-59C6-F6F0FDA27A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776" y="5245391"/>
            <a:ext cx="3741925" cy="332402"/>
          </a:xfrm>
        </p:spPr>
        <p:txBody>
          <a:bodyPr lIns="0" tIns="0" rIns="0" bIns="0">
            <a:spAutoFit/>
          </a:bodyPr>
          <a:lstStyle/>
          <a:p>
            <a:pPr lvl="0"/>
            <a:r>
              <a:rPr lang="en-US" sz="1200" b="1" spc="4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December 2024 – Jonathan Espinosa Sr. Data Scientist</a:t>
            </a:r>
            <a:endParaRPr lang="en-US" sz="1200" b="1" spc="400">
              <a:solidFill>
                <a:srgbClr val="FFFFFF"/>
              </a:solidFill>
              <a:latin typeface="Calibri" pitchFamily="3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5E18C8-BC29-2898-1DBA-4DB13910D3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161" y="1862696"/>
            <a:ext cx="7843823" cy="2991587"/>
          </a:xfrm>
        </p:spPr>
        <p:txBody>
          <a:bodyPr/>
          <a:lstStyle/>
          <a:p>
            <a:pPr lvl="0"/>
            <a:r>
              <a:rPr lang="en-US" sz="7200"/>
              <a:t>AI-Drive test automation: RAG systems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FC8182E-1AD1-1D90-769C-100A0C59B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18" y="740718"/>
            <a:ext cx="1226859" cy="45104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3399121-C842-1476-3D8C-5106641C09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1A4EC2-A8AC-E448-F5D5-5CBD836D9D9E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66AB21-2388-C176-E96E-6986552E0D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systems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E3A1485-B062-FDC6-82D2-54313694E45C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7A3AC61-E11C-2B63-5FF3-7965F063CD25}"/>
              </a:ext>
            </a:extLst>
          </p:cNvPr>
          <p:cNvSpPr txBox="1"/>
          <p:nvPr/>
        </p:nvSpPr>
        <p:spPr>
          <a:xfrm>
            <a:off x="4290245" y="2595999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677E372-2F44-E9B3-1F2F-028553AB89C3}"/>
              </a:ext>
            </a:extLst>
          </p:cNvPr>
          <p:cNvSpPr txBox="1"/>
          <p:nvPr/>
        </p:nvSpPr>
        <p:spPr>
          <a:xfrm>
            <a:off x="3661312" y="350105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Semantic search: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EAC794B-6937-8BC8-CBD8-8F1E1CEE1AD5}"/>
              </a:ext>
            </a:extLst>
          </p:cNvPr>
          <p:cNvSpPr txBox="1"/>
          <p:nvPr/>
        </p:nvSpPr>
        <p:spPr>
          <a:xfrm>
            <a:off x="3670392" y="1395063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6FFCD-04F6-1B7D-AFCB-3818E476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374" y="1209751"/>
            <a:ext cx="5255193" cy="23501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D3F8D3A9-6847-ACE0-D4C0-CA0D915B8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096" y="3658331"/>
            <a:ext cx="3651482" cy="28840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2BB0C04-DD5E-8018-447B-23A2B0A395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05DFA1A-6847-097F-84FE-D759F8FCA714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F2EDD9-9A2B-1C77-9C2B-E41EE4CE6D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systems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39AE0B9-B84F-C641-AB8D-20B35406C9CB}"/>
              </a:ext>
            </a:extLst>
          </p:cNvPr>
          <p:cNvSpPr txBox="1"/>
          <p:nvPr/>
        </p:nvSpPr>
        <p:spPr>
          <a:xfrm>
            <a:off x="1519540" y="1128506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2C3DD0B-1CBA-5DEC-5F7E-546B8506CDEB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RAG components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52FA977-D0E3-7189-D25C-2311BA67287A}"/>
              </a:ext>
            </a:extLst>
          </p:cNvPr>
          <p:cNvSpPr txBox="1"/>
          <p:nvPr/>
        </p:nvSpPr>
        <p:spPr>
          <a:xfrm>
            <a:off x="4031534" y="2207937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F7FC85E-E17C-ED53-AC1C-2406BCB687C9}"/>
              </a:ext>
            </a:extLst>
          </p:cNvPr>
          <p:cNvSpPr txBox="1"/>
          <p:nvPr/>
        </p:nvSpPr>
        <p:spPr>
          <a:xfrm>
            <a:off x="3853117" y="2130067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B3D59DE-B8A8-5E5F-12F3-E9CE38263273}"/>
              </a:ext>
            </a:extLst>
          </p:cNvPr>
          <p:cNvSpPr txBox="1"/>
          <p:nvPr/>
        </p:nvSpPr>
        <p:spPr>
          <a:xfrm>
            <a:off x="3741605" y="2330979"/>
            <a:ext cx="7240118" cy="29547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500" b="1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Retrieval:</a:t>
            </a:r>
            <a:r>
              <a:rPr lang="en-GB" sz="15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 This stage entails locating and obtaining </a:t>
            </a:r>
            <a:r>
              <a:rPr lang="en-GB" sz="1500" b="1" i="0" u="none" strike="noStrike" kern="1200" cap="none" spc="0" baseline="0">
                <a:solidFill>
                  <a:srgbClr val="242424"/>
                </a:solidFill>
                <a:highlight>
                  <a:srgbClr val="FFFF00"/>
                </a:highlight>
                <a:uFillTx/>
                <a:latin typeface="source-serif-pro"/>
              </a:rPr>
              <a:t>pertinent passages </a:t>
            </a:r>
            <a:r>
              <a:rPr lang="en-GB" sz="15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of text from an outside knowledge source. Numerous methods, including keyword-based search, semantic similarity search, and neural network-based retrieval, can be used to do this.</a:t>
            </a:r>
          </a:p>
          <a:p>
            <a:pPr marL="0" marR="0" lvl="0" indent="0" algn="l" defTabSz="914400" rtl="0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500" b="1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Augmentation:</a:t>
            </a:r>
            <a:r>
              <a:rPr lang="en-GB" sz="15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 After retrieving pertinent snippets, the generation process is enhanced by using them. This can be accomplished in several ways, including </a:t>
            </a:r>
            <a:r>
              <a:rPr lang="en-GB" sz="1500" b="1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by </a:t>
            </a:r>
            <a:r>
              <a:rPr lang="en-GB" sz="1500" b="1" i="0" u="none" strike="noStrike" kern="1200" cap="none" spc="0" baseline="0">
                <a:solidFill>
                  <a:srgbClr val="242424"/>
                </a:solidFill>
                <a:highlight>
                  <a:srgbClr val="FFFF00"/>
                </a:highlight>
                <a:uFillTx/>
                <a:latin typeface="source-serif-pro"/>
              </a:rPr>
              <a:t>adding more context</a:t>
            </a:r>
            <a:r>
              <a:rPr lang="en-GB" sz="15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, boosting the response’s accuracy, or improving its fluency.</a:t>
            </a:r>
          </a:p>
          <a:p>
            <a:pPr marL="0" marR="0" lvl="0" indent="0" algn="l" defTabSz="914400" rtl="0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500" b="1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Generation:</a:t>
            </a:r>
            <a:r>
              <a:rPr lang="en-GB" sz="15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 Using the enhanced data, a new answer is produced during this phase. Numerous methods, including template-based generation, statistical language models, and </a:t>
            </a:r>
            <a:r>
              <a:rPr lang="en-GB" sz="1500" b="1" i="0" u="none" strike="noStrike" kern="1200" cap="none" spc="0" baseline="0">
                <a:solidFill>
                  <a:srgbClr val="242424"/>
                </a:solidFill>
                <a:highlight>
                  <a:srgbClr val="FFFF00"/>
                </a:highlight>
                <a:uFillTx/>
                <a:latin typeface="source-serif-pro"/>
              </a:rPr>
              <a:t>neural network-based generation</a:t>
            </a:r>
            <a:r>
              <a:rPr lang="en-GB" sz="15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, can be used to do this.</a:t>
            </a:r>
          </a:p>
          <a:p>
            <a:pPr marL="0" marR="0" lvl="0" indent="0" algn="l" defTabSz="914400" rtl="0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63EE565-1480-5F29-44C5-194D271DA1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4739487-BE78-7D8C-108B-0275A1CEBDD3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297087-5C41-844B-DBC2-B71935C9D6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systems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EA6D26D-353D-B553-5EFC-E36483DDAA35}"/>
              </a:ext>
            </a:extLst>
          </p:cNvPr>
          <p:cNvSpPr txBox="1"/>
          <p:nvPr/>
        </p:nvSpPr>
        <p:spPr>
          <a:xfrm>
            <a:off x="1519540" y="1128506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AD69AB8-894D-FBE3-9C63-D0E3D9585C8F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3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Models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EC95DF5-1314-24B0-F536-90C012FA51AD}"/>
              </a:ext>
            </a:extLst>
          </p:cNvPr>
          <p:cNvSpPr txBox="1"/>
          <p:nvPr/>
        </p:nvSpPr>
        <p:spPr>
          <a:xfrm>
            <a:off x="4031534" y="2207937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BAAB958-69CF-DE73-C75C-7249C1254178}"/>
              </a:ext>
            </a:extLst>
          </p:cNvPr>
          <p:cNvSpPr txBox="1"/>
          <p:nvPr/>
        </p:nvSpPr>
        <p:spPr>
          <a:xfrm>
            <a:off x="3853117" y="2130067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BF8FABD-84EC-F743-557F-76FA629E2AD3}"/>
              </a:ext>
            </a:extLst>
          </p:cNvPr>
          <p:cNvSpPr txBox="1"/>
          <p:nvPr/>
        </p:nvSpPr>
        <p:spPr>
          <a:xfrm>
            <a:off x="3741605" y="2330979"/>
            <a:ext cx="7240118" cy="20915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571500" marR="0" lvl="0" indent="-5715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Embedding models</a:t>
            </a:r>
          </a:p>
          <a:p>
            <a:pPr marL="571500" marR="0" lvl="0" indent="-5715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Generative model</a:t>
            </a:r>
          </a:p>
          <a:p>
            <a:pPr marL="571500" marR="0" lvl="0" indent="-5715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9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Vector DB</a:t>
            </a:r>
          </a:p>
          <a:p>
            <a:pPr marL="571500" marR="0" lvl="0" indent="-5715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6523AC6-7A79-C066-6DB3-01B7BEE037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C1EEC69-DE46-DAB9-63FC-2921C10B6C7A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74435-B22E-F5BD-2DFD-219AC5F89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systems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A140609-014E-6683-C0E7-FE19EFE39220}"/>
              </a:ext>
            </a:extLst>
          </p:cNvPr>
          <p:cNvSpPr txBox="1"/>
          <p:nvPr/>
        </p:nvSpPr>
        <p:spPr>
          <a:xfrm>
            <a:off x="3343878" y="1351528"/>
            <a:ext cx="7584317" cy="47149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52D373B-EEB6-27C7-4ACC-836D22BB7BB3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Generative model </a:t>
            </a: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238FBFB-CAA8-CB54-51D3-056A720CAC66}"/>
              </a:ext>
            </a:extLst>
          </p:cNvPr>
          <p:cNvSpPr txBox="1"/>
          <p:nvPr/>
        </p:nvSpPr>
        <p:spPr>
          <a:xfrm>
            <a:off x="4031534" y="2207937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5B678FC-5A1A-35BA-FE51-2439354A1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515" y="1628317"/>
            <a:ext cx="4729240" cy="28714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DD0701A5-ED43-EE56-A296-6B4508AB3D01}"/>
              </a:ext>
            </a:extLst>
          </p:cNvPr>
          <p:cNvSpPr txBox="1"/>
          <p:nvPr/>
        </p:nvSpPr>
        <p:spPr>
          <a:xfrm>
            <a:off x="3857579" y="4756178"/>
            <a:ext cx="4956340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Main aspects:</a:t>
            </a:r>
          </a:p>
          <a:p>
            <a:pPr marL="571500" marR="0" lvl="0" indent="-571500" algn="l" defTabSz="914400" rtl="0" fontAlgn="auto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Context window size</a:t>
            </a:r>
          </a:p>
          <a:p>
            <a:pPr marL="571500" marR="0" lvl="0" indent="-571500" algn="l" defTabSz="914400" rtl="0" fontAlgn="auto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Latency</a:t>
            </a:r>
          </a:p>
          <a:p>
            <a:pPr marL="571500" marR="0" lvl="0" indent="-571500" algn="l" defTabSz="914400" rtl="0" fontAlgn="auto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Model size</a:t>
            </a:r>
          </a:p>
          <a:p>
            <a:pPr marL="571500" marR="0" lvl="0" indent="-571500" algn="l" defTabSz="914400" rtl="0" fontAlgn="auto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Training data</a:t>
            </a:r>
          </a:p>
          <a:p>
            <a:pPr marL="571500" marR="0" lvl="0" indent="-571500" algn="l" defTabSz="914400" rtl="0" fontAlgn="auto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Uses cases (task)</a:t>
            </a:r>
          </a:p>
          <a:p>
            <a:pPr marL="571500" marR="0" lvl="0" indent="-571500" algn="l" defTabSz="914400" rtl="0" fontAlgn="auto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Performance (benchmark metrics for specific tasks)</a:t>
            </a:r>
          </a:p>
          <a:p>
            <a:pPr marL="0" marR="0" lvl="0" indent="0" algn="l" defTabSz="914400" rtl="0" fontAlgn="auto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……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1BFC0CF-543C-56AF-6E14-B2520F7B00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42F5761-35BC-6EE2-0849-2E6443E1D758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A43C0-F900-E9CC-2BFA-2E079A81DF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systems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62B1904-FDFA-E403-978D-0F0238BD0A1A}"/>
              </a:ext>
            </a:extLst>
          </p:cNvPr>
          <p:cNvSpPr txBox="1"/>
          <p:nvPr/>
        </p:nvSpPr>
        <p:spPr>
          <a:xfrm>
            <a:off x="3343878" y="1351528"/>
            <a:ext cx="7584317" cy="48842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45276CC-84D9-0C6D-0848-6EF0412ACFE4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3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Embeddings models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78CBC0E-0C0E-1D17-BDEE-6AFFC954C00A}"/>
              </a:ext>
            </a:extLst>
          </p:cNvPr>
          <p:cNvSpPr txBox="1"/>
          <p:nvPr/>
        </p:nvSpPr>
        <p:spPr>
          <a:xfrm>
            <a:off x="4031534" y="2207937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471141E2-905B-0719-B4FC-6991A774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411" y="2070521"/>
            <a:ext cx="7679158" cy="20484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910175E3-2FA1-D188-39F4-700DC806A873}"/>
              </a:ext>
            </a:extLst>
          </p:cNvPr>
          <p:cNvSpPr txBox="1"/>
          <p:nvPr/>
        </p:nvSpPr>
        <p:spPr>
          <a:xfrm>
            <a:off x="4080601" y="4678911"/>
            <a:ext cx="4212183" cy="16290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571500" marR="0" lvl="0" indent="-571500" algn="l" defTabSz="914400" rtl="0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5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5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5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5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Main Aspects:</a:t>
            </a:r>
          </a:p>
          <a:p>
            <a:pPr marL="0" marR="0" lvl="0" indent="0" algn="l" defTabSz="914400" rtl="0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500" b="1" i="0" u="none" strike="noStrike" kern="0" cap="none" spc="0" baseline="0">
                <a:solidFill>
                  <a:srgbClr val="000000"/>
                </a:solidFill>
                <a:uFillTx/>
                <a:latin typeface="Aptos"/>
              </a:rPr>
              <a:t>…….</a:t>
            </a:r>
            <a:endParaRPr lang="en-GB" sz="15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500" b="1" i="0" u="none" strike="noStrike" kern="1200" cap="none" spc="0" baseline="0">
              <a:solidFill>
                <a:srgbClr val="000000"/>
              </a:solidFill>
              <a:highlight>
                <a:srgbClr val="FFFF00"/>
              </a:highlight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500" b="1" i="0" u="none" strike="noStrike" kern="0" cap="none" spc="0" baseline="0">
              <a:solidFill>
                <a:srgbClr val="000000"/>
              </a:solidFill>
              <a:highlight>
                <a:srgbClr val="FFFF00"/>
              </a:highlight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500" b="1" i="0" u="none" strike="noStrike" kern="1200" cap="none" spc="0" baseline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Aptos"/>
              </a:rPr>
              <a:t>Embedding dimensions</a:t>
            </a:r>
          </a:p>
          <a:p>
            <a:pPr marL="0" marR="0" lvl="0" indent="0" algn="l" defTabSz="914400" rtl="0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5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……..</a:t>
            </a:r>
          </a:p>
          <a:p>
            <a:pPr marL="571500" marR="0" lvl="0" indent="-571500" algn="l" defTabSz="914400" rtl="0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5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E1FAAE0-101A-62B9-BA79-72EA9BF83C7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286FFA9-B14A-95F0-3933-9F8422AB0ECC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5C5826-F530-34C4-C60E-D43D707439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systems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72BAE60-3BB2-F469-B706-154456CEC0DA}"/>
              </a:ext>
            </a:extLst>
          </p:cNvPr>
          <p:cNvSpPr txBox="1"/>
          <p:nvPr/>
        </p:nvSpPr>
        <p:spPr>
          <a:xfrm>
            <a:off x="3343878" y="1351528"/>
            <a:ext cx="7584317" cy="48587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B7E962C-44E3-478D-38BB-A06853E0DA7F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3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Vector DB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68E1E41-CCFC-95FA-087D-BE2C804EC9F8}"/>
              </a:ext>
            </a:extLst>
          </p:cNvPr>
          <p:cNvSpPr txBox="1"/>
          <p:nvPr/>
        </p:nvSpPr>
        <p:spPr>
          <a:xfrm>
            <a:off x="4031534" y="2207937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B0E6BE6-4AEE-6754-D94E-77C0232A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12" y="1694684"/>
            <a:ext cx="5403765" cy="31720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2048BB45-9E13-25E8-CC1B-65554F97BA14}"/>
              </a:ext>
            </a:extLst>
          </p:cNvPr>
          <p:cNvSpPr txBox="1"/>
          <p:nvPr/>
        </p:nvSpPr>
        <p:spPr>
          <a:xfrm>
            <a:off x="3665034" y="4991362"/>
            <a:ext cx="6113102" cy="17113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242424"/>
                </a:solidFill>
                <a:uFillTx/>
                <a:latin typeface="sohne"/>
              </a:rPr>
              <a:t>Mains aspects:</a:t>
            </a:r>
          </a:p>
          <a:p>
            <a:pPr marL="742950" marR="0" lvl="1" indent="-285750" algn="l" defTabSz="914400" rtl="0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242424"/>
                </a:solidFill>
                <a:uFillTx/>
                <a:latin typeface="sohne"/>
              </a:rPr>
              <a:t>Vector DB provider</a:t>
            </a:r>
          </a:p>
          <a:p>
            <a:pPr marL="742950" marR="0" lvl="1" indent="-285750" algn="l" defTabSz="914400" rtl="0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242424"/>
                </a:solidFill>
                <a:uFillTx/>
                <a:latin typeface="sohne"/>
              </a:rPr>
              <a:t>Chunking strategy</a:t>
            </a:r>
          </a:p>
          <a:p>
            <a:pPr marL="742950" marR="0" lvl="1" indent="-285750" algn="l" defTabSz="914400" rtl="0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242424"/>
                </a:solidFill>
                <a:uFillTx/>
                <a:latin typeface="sohne"/>
              </a:rPr>
              <a:t>Data types</a:t>
            </a:r>
          </a:p>
          <a:p>
            <a:pPr marL="742950" marR="0" lvl="1" indent="-285750" algn="l" defTabSz="914400" rtl="0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242424"/>
                </a:solidFill>
                <a:uFillTx/>
                <a:latin typeface="sohne"/>
              </a:rPr>
              <a:t>Indexing Algorithms</a:t>
            </a:r>
          </a:p>
          <a:p>
            <a:pPr marL="457200" marR="0" lvl="1" indent="0" algn="l" defTabSz="914400" rtl="0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242424"/>
                </a:solidFill>
                <a:uFillTx/>
                <a:latin typeface="sohne"/>
              </a:rPr>
              <a:t>…..</a:t>
            </a:r>
          </a:p>
          <a:p>
            <a:pPr marL="285750" marR="0" lvl="0" indent="-285750" algn="l" defTabSz="914400" rtl="0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242424"/>
              </a:solidFill>
              <a:uFillTx/>
              <a:latin typeface="soh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9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403B1F1-9FA6-333A-D251-766ABE10E5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52AD8B1-8B88-AC48-D277-BAD49C046BA0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AA4F3D-B83A-74A8-15F5-BB366DC17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E26DCFC-35BE-D90D-DB14-E10D8B0A819B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9A8EB9D-DF60-A73A-0028-0C7A1A180939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51258FC-7AAB-3C99-FF8E-1508AA725188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E340B57-5152-25D4-B370-A9DD309F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81423" y="1722491"/>
            <a:ext cx="3550039" cy="35698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C69213A-1D74-B4FA-9B26-4C1D21CBBE8C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0" name="Picture 6" descr="CRISP-DM Brief Explanation and Example | by Priadi Wibowo | Medium">
            <a:extLst>
              <a:ext uri="{FF2B5EF4-FFF2-40B4-BE49-F238E27FC236}">
                <a16:creationId xmlns:a16="http://schemas.microsoft.com/office/drawing/2014/main" id="{535222BE-87DA-51B4-B520-6008624207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02675" y="3268449"/>
            <a:ext cx="4463744" cy="26782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3A2B28E7-7040-AE8D-F375-47FB8392F977}"/>
              </a:ext>
            </a:extLst>
          </p:cNvPr>
          <p:cNvSpPr txBox="1"/>
          <p:nvPr/>
        </p:nvSpPr>
        <p:spPr>
          <a:xfrm>
            <a:off x="7750335" y="1248750"/>
            <a:ext cx="4212183" cy="14249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Main Artifacts:</a:t>
            </a: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Code</a:t>
            </a: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Aptos"/>
              </a:rPr>
              <a:t>Data</a:t>
            </a: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Aptos"/>
              </a:rPr>
              <a:t>Models</a:t>
            </a: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9F8A5ED-8E5B-70E5-16E3-CA0912436A0E}"/>
              </a:ext>
            </a:extLst>
          </p:cNvPr>
          <p:cNvSpPr txBox="1"/>
          <p:nvPr/>
        </p:nvSpPr>
        <p:spPr>
          <a:xfrm>
            <a:off x="5378601" y="46489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3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SD-LC vs AI-LC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3FA3391-FE5A-9978-E7B1-75AADBDE25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450A5FDF-8C9A-6706-2EBB-1EBA65097827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5F87F9-4B8F-0E88-DB48-E79B6EDDA3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459DC48-3EF3-49B0-4DF1-8266434FFB00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01BE3FC-8863-4B46-963C-CC64E05F6C4F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994215B-FE2F-015C-194A-4F168B306F67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53921C-74A4-E22F-DAE3-3EE849E9892B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DBEBC84-A4A9-6DCE-7FF7-C8D266BC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519" y="1880655"/>
            <a:ext cx="5696830" cy="33496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8B1706-A987-9E6D-4A45-966C11382F57}"/>
              </a:ext>
            </a:extLst>
          </p:cNvPr>
          <p:cNvSpPr txBox="1"/>
          <p:nvPr/>
        </p:nvSpPr>
        <p:spPr>
          <a:xfrm>
            <a:off x="5716353" y="4831918"/>
            <a:ext cx="4212183" cy="14249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Test types</a:t>
            </a: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Unit test</a:t>
            </a: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Aptos"/>
              </a:rPr>
              <a:t>Model and Human evaluation</a:t>
            </a: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A/B testing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F08784F-37F4-2019-0B1B-0C915DDC1244}"/>
              </a:ext>
            </a:extLst>
          </p:cNvPr>
          <p:cNvSpPr txBox="1"/>
          <p:nvPr/>
        </p:nvSpPr>
        <p:spPr>
          <a:xfrm>
            <a:off x="4352690" y="943953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3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LLM Testing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A4FBBE9-8C58-738D-BFBB-1491F6E1E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82498C1-F09C-795C-E357-429AD8EB1B54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CBCD89-5F81-D002-A9EC-C29E14A4C5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B69AE99-8953-009F-30B8-F9B4FB3C4E3A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D4D19FA-092C-C870-5E3D-AEC1519E900A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3D386A8-E817-9BF0-1AFB-7DEBBC910F62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397E1EE-DDBE-BE22-91A2-2467FEBA9DA2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5532817-642E-07D1-DE19-6BFED4211452}"/>
              </a:ext>
            </a:extLst>
          </p:cNvPr>
          <p:cNvSpPr txBox="1"/>
          <p:nvPr/>
        </p:nvSpPr>
        <p:spPr>
          <a:xfrm>
            <a:off x="4254264" y="57299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300" b="1" i="0" u="none" strike="noStrike" kern="0" cap="none" spc="0" baseline="0">
                <a:solidFill>
                  <a:srgbClr val="000000"/>
                </a:solidFill>
                <a:uFillTx/>
                <a:latin typeface="Aptos"/>
              </a:rPr>
              <a:t>Rag evaluation</a:t>
            </a: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62CF6F21-337C-6CDC-A5EE-DAE035359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90" y="1722491"/>
            <a:ext cx="4453063" cy="24540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6D5C8547-0C16-CE64-BF76-8977236D619E}"/>
              </a:ext>
            </a:extLst>
          </p:cNvPr>
          <p:cNvSpPr txBox="1"/>
          <p:nvPr/>
        </p:nvSpPr>
        <p:spPr>
          <a:xfrm>
            <a:off x="4157246" y="4696001"/>
            <a:ext cx="6110752" cy="13074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Retriever component: </a:t>
            </a:r>
            <a:r>
              <a:rPr lang="en-GB" sz="18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retrieves additional context from an external database for the LLM to answer the query.</a:t>
            </a:r>
          </a:p>
          <a:p>
            <a:pPr marL="0" marR="0" lvl="0" indent="0" algn="l" defTabSz="914400" rtl="0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Generator component:</a:t>
            </a:r>
            <a:r>
              <a:rPr lang="en-GB" sz="18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 generates an answer based on a prompt augmented with the retrieved information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2C70F23-C839-A3D7-CE15-D5DE374AA4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ABE5C5B-2FE7-77FB-2634-520328747609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6A96F7-51CA-A49D-505E-DB59A3202B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ECA3853-454A-B786-B5F1-FE9F1591ABC7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50DD740-27D4-084C-EBBE-511BE98E61DF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EB7B29B-B15E-0107-C06B-DD7C2FC862F7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94445FB-CD16-A31F-54A5-02919ACF3644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10EF631-9CF8-CC16-1370-C5F9C7615912}"/>
              </a:ext>
            </a:extLst>
          </p:cNvPr>
          <p:cNvSpPr txBox="1"/>
          <p:nvPr/>
        </p:nvSpPr>
        <p:spPr>
          <a:xfrm>
            <a:off x="3710379" y="630881"/>
            <a:ext cx="6157176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QA models: Generative vs Extractive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832C940C-DE2C-F89D-980C-CE79DDAC2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792" y="1672867"/>
            <a:ext cx="4781763" cy="247850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F2D537A4-455B-35B9-22D4-C241D7686235}"/>
              </a:ext>
            </a:extLst>
          </p:cNvPr>
          <p:cNvSpPr txBox="1"/>
          <p:nvPr/>
        </p:nvSpPr>
        <p:spPr>
          <a:xfrm>
            <a:off x="4462720" y="4451262"/>
            <a:ext cx="6113102" cy="16151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sng" strike="noStrike" kern="1200" cap="none" spc="0" baseline="0">
                <a:solidFill>
                  <a:srgbClr val="242424"/>
                </a:solidFill>
                <a:uFillTx/>
                <a:latin typeface="source-serif-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Extractive QA</a:t>
            </a:r>
            <a:r>
              <a:rPr lang="en-GB" sz="18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: The model extracts the answer from a context and provides it directly to the user. It is usually solved with </a:t>
            </a:r>
            <a:r>
              <a:rPr lang="en-GB" sz="1800" b="0" i="0" u="sng" strike="noStrike" kern="1200" cap="none" spc="0" baseline="0">
                <a:solidFill>
                  <a:srgbClr val="242424"/>
                </a:solidFill>
                <a:uFillTx/>
                <a:latin typeface="source-serif-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</a:t>
            </a:r>
            <a:r>
              <a:rPr lang="en-GB" sz="18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-like models.</a:t>
            </a:r>
          </a:p>
          <a:p>
            <a:pPr marL="0" marR="0" lvl="0" indent="0" algn="l" defTabSz="914400" rtl="0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sng" strike="noStrike" kern="1200" cap="none" spc="0" baseline="0">
                <a:solidFill>
                  <a:srgbClr val="242424"/>
                </a:solidFill>
                <a:uFillTx/>
                <a:latin typeface="source-serif-pr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Generative QA</a:t>
            </a:r>
            <a:r>
              <a:rPr lang="en-GB" sz="18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: The model generates free text directly based on the context. It leverages </a:t>
            </a:r>
            <a:r>
              <a:rPr lang="en-GB" sz="1800" b="0" i="0" u="sng" strike="noStrike" kern="1200" cap="none" spc="0" baseline="0">
                <a:solidFill>
                  <a:srgbClr val="242424"/>
                </a:solidFill>
                <a:uFillTx/>
                <a:latin typeface="source-serif-pr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 Generation</a:t>
            </a:r>
            <a:r>
              <a:rPr lang="en-GB" sz="18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 models.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9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1EA7C15-7FA9-ACF5-187B-808AF70C17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6622" y="1047344"/>
            <a:ext cx="2586791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US" sz="3200"/>
              <a:t>Content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B9F8A9F-874D-675E-7160-78B5327BC5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latin typeface="Calibri" pitchFamily="34"/>
              </a:rPr>
              <a:t>Why EPAM</a:t>
            </a:r>
          </a:p>
        </p:txBody>
      </p:sp>
      <p:sp>
        <p:nvSpPr>
          <p:cNvPr id="4" name="Rectangle 125">
            <a:extLst>
              <a:ext uri="{FF2B5EF4-FFF2-40B4-BE49-F238E27FC236}">
                <a16:creationId xmlns:a16="http://schemas.microsoft.com/office/drawing/2014/main" id="{2277BCAC-722B-07EA-3E1B-CB243F462451}"/>
              </a:ext>
            </a:extLst>
          </p:cNvPr>
          <p:cNvSpPr/>
          <p:nvPr/>
        </p:nvSpPr>
        <p:spPr>
          <a:xfrm>
            <a:off x="457200" y="3138906"/>
            <a:ext cx="2471742" cy="5844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130" baseline="0">
              <a:solidFill>
                <a:srgbClr val="000000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FDD868-3339-EA38-108E-9DBE7062D39A}"/>
              </a:ext>
            </a:extLst>
          </p:cNvPr>
          <p:cNvSpPr txBox="1"/>
          <p:nvPr/>
        </p:nvSpPr>
        <p:spPr>
          <a:xfrm>
            <a:off x="3343878" y="1413973"/>
            <a:ext cx="7584317" cy="41304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Introduction:</a:t>
            </a:r>
          </a:p>
          <a:p>
            <a:pPr marL="1028700" marR="0" lvl="1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Basic concepts</a:t>
            </a:r>
          </a:p>
          <a:p>
            <a:pPr marL="1028700" marR="0" lvl="1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RAG components</a:t>
            </a:r>
          </a:p>
          <a:p>
            <a:pPr marL="1028700" marR="0" lvl="1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AI life cycle and testing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</a:b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Evaluation:</a:t>
            </a:r>
          </a:p>
          <a:p>
            <a:pPr marL="1028700" marR="0" lvl="1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Challenges</a:t>
            </a:r>
          </a:p>
          <a:p>
            <a:pPr marL="1028700" marR="0" lvl="1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Test data generation</a:t>
            </a:r>
          </a:p>
          <a:p>
            <a:pPr marL="1028700" marR="0" lvl="1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Metrics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</a:b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Workshop</a:t>
            </a:r>
          </a:p>
          <a:p>
            <a:pPr marL="1028700" marR="0" lvl="1" indent="-5715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Evaluate RAG application for Q/A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3075532-8337-27C7-C53A-63653E0CD8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9BADB742-EC6D-F399-9F75-C88357A2F9D0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39A39-7ACB-7705-0C85-4705526EC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CA94941-8DC7-0A7A-58CB-198FD93E2A9C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C8988BC-6C7D-23F6-9B2C-B98D4A2DABDB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48C816C-981B-51CF-C511-F82C4D9CA0AA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3BED16-646C-3C5B-5F2A-8E8DDD346F1A}"/>
              </a:ext>
            </a:extLst>
          </p:cNvPr>
          <p:cNvSpPr txBox="1"/>
          <p:nvPr/>
        </p:nvSpPr>
        <p:spPr>
          <a:xfrm>
            <a:off x="3710379" y="630881"/>
            <a:ext cx="6157176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Metrics for retrieval: 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0C1541B5-B0E9-FCBA-CFD2-6559F2A3CA15}"/>
              </a:ext>
            </a:extLst>
          </p:cNvPr>
          <p:cNvSpPr txBox="1"/>
          <p:nvPr/>
        </p:nvSpPr>
        <p:spPr>
          <a:xfrm>
            <a:off x="1836599" y="1645343"/>
            <a:ext cx="7986250" cy="3970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8288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 pitchFamily="34"/>
              </a:rPr>
              <a:t>Top-N Accuracy 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(order doesn't matter and </a:t>
            </a: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ratio is divided over size grand true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)</a:t>
            </a:r>
          </a:p>
          <a:p>
            <a:pPr marL="18288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Precision over @k (order doesn't matter and </a:t>
            </a: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ratio is divided over size @k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)</a:t>
            </a:r>
          </a:p>
          <a:p>
            <a:pPr marL="18288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1C1E21"/>
                </a:solidFill>
                <a:uFillTx/>
                <a:latin typeface="Roboto" pitchFamily="2"/>
              </a:rPr>
              <a:t> </a:t>
            </a:r>
            <a:r>
              <a:rPr lang="en-GB" sz="1800" b="1" i="0" u="none" strike="noStrike" kern="1200" cap="none" spc="0" baseline="0">
                <a:solidFill>
                  <a:srgbClr val="1C1E21"/>
                </a:solidFill>
                <a:highlight>
                  <a:srgbClr val="FFFF00"/>
                </a:highlight>
                <a:uFillTx/>
                <a:latin typeface="Roboto" pitchFamily="2"/>
              </a:rPr>
              <a:t>MRR</a:t>
            </a:r>
            <a:r>
              <a:rPr lang="en-GB" sz="1800" b="1" i="0" u="none" strike="noStrike" kern="1200" cap="none" spc="0" baseline="0">
                <a:solidFill>
                  <a:srgbClr val="1C1E21"/>
                </a:solidFill>
                <a:uFillTx/>
                <a:latin typeface="Roboto" pitchFamily="2"/>
              </a:rPr>
              <a:t> </a:t>
            </a:r>
            <a:r>
              <a:rPr lang="en-GB" sz="1800" b="0" i="0" u="none" strike="noStrike" kern="1200" cap="none" spc="0" baseline="0">
                <a:solidFill>
                  <a:srgbClr val="1C1E21"/>
                </a:solidFill>
                <a:uFillTx/>
                <a:latin typeface="Roboto" pitchFamily="2"/>
              </a:rPr>
              <a:t>evaluates how well a</a:t>
            </a:r>
            <a:r>
              <a:rPr lang="en-GB" sz="1800" b="1" i="0" u="none" strike="noStrike" kern="1200" cap="none" spc="0" baseline="0">
                <a:solidFill>
                  <a:srgbClr val="1C1E21"/>
                </a:solidFill>
                <a:uFillTx/>
                <a:latin typeface="Roboto" pitchFamily="2"/>
              </a:rPr>
              <a:t> system places the first relevan</a:t>
            </a:r>
            <a:r>
              <a:rPr lang="en-GB" sz="1800" b="0" i="0" u="none" strike="noStrike" kern="1200" cap="none" spc="0" baseline="0">
                <a:solidFill>
                  <a:srgbClr val="1C1E21"/>
                </a:solidFill>
                <a:uFillTx/>
                <a:latin typeface="Roboto" pitchFamily="2"/>
              </a:rPr>
              <a:t>t result in a ranked</a:t>
            </a:r>
          </a:p>
          <a:p>
            <a:pPr marL="18288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Mean Average Precision (</a:t>
            </a: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MAP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): </a:t>
            </a: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summary 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of precision performance cross several @topK ex (top1,top2,top3)/3 </a:t>
            </a:r>
          </a:p>
          <a:p>
            <a:pPr marL="18288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Discounted Cumulative Gain (</a:t>
            </a: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DCG -&gt; 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(Sum the true scores ranked in the order induced by the predicted scores), (problems when Ideal DCG score is 0)</a:t>
            </a:r>
          </a:p>
          <a:p>
            <a:pPr marL="18288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1C1E21"/>
                </a:solidFill>
                <a:highlight>
                  <a:srgbClr val="FFFF00"/>
                </a:highlight>
                <a:uFillTx/>
                <a:latin typeface="Roboto" pitchFamily="2"/>
              </a:rPr>
              <a:t>NDCG</a:t>
            </a:r>
            <a:r>
              <a:rPr lang="en-GB" sz="1800" b="1" i="0" u="none" strike="noStrike" kern="1200" cap="none" spc="0" baseline="0">
                <a:solidFill>
                  <a:srgbClr val="1C1E21"/>
                </a:solidFill>
                <a:uFillTx/>
                <a:latin typeface="Roboto" pitchFamily="2"/>
              </a:rPr>
              <a:t> </a:t>
            </a:r>
            <a:r>
              <a:rPr lang="en-GB" sz="1800" b="0" i="0" u="none" strike="noStrike" kern="1200" cap="none" spc="0" baseline="0">
                <a:solidFill>
                  <a:srgbClr val="1C1E21"/>
                </a:solidFill>
                <a:uFillTx/>
                <a:latin typeface="Roboto" pitchFamily="2"/>
              </a:rPr>
              <a:t>considers the</a:t>
            </a:r>
            <a:r>
              <a:rPr lang="en-GB" sz="1800" b="1" i="0" u="none" strike="noStrike" kern="1200" cap="none" spc="0" baseline="0">
                <a:solidFill>
                  <a:srgbClr val="1C1E21"/>
                </a:solidFill>
                <a:uFillTx/>
                <a:latin typeface="Roboto" pitchFamily="2"/>
              </a:rPr>
              <a:t> relevance of all the results and their positions</a:t>
            </a: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F95DCA5-1323-BF74-030A-F6A78B4E5E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95DB11E3-F641-AE86-8B34-1DF2B84AAF7E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B358E-C394-9086-400B-CD1DDE564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5DA792-7037-9B4F-4D25-B905381F4772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FF79D9F-512B-72B9-1649-0A9D5189D370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3C6AB16-03FC-93F4-AD93-47DF0CBB73E7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1D309F1-4BB3-AD0C-B2EC-FBA8F0361D46}"/>
              </a:ext>
            </a:extLst>
          </p:cNvPr>
          <p:cNvSpPr txBox="1"/>
          <p:nvPr/>
        </p:nvSpPr>
        <p:spPr>
          <a:xfrm>
            <a:off x="3710379" y="630881"/>
            <a:ext cx="6157176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Metrics for RAG: 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FEC1C57-9493-D8DC-E5B3-717CAD6E3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28" y="1655448"/>
            <a:ext cx="5357323" cy="402370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7B0B83E-0D40-F5C3-EE31-FEFD0DA38A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9AD99176-FC63-08CE-014F-9A560CDE0378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E0DA69-5F7C-7964-9361-B5B9FB402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146F64-A876-0E15-BA2D-4551426E828F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D969A74-1A5B-71AE-CF96-921C04CC53EA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60B7464-654C-E8F3-46D9-029ED935B7CC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20FC2CD-2DFF-A78F-B583-4EBE4D9AD9A3}"/>
              </a:ext>
            </a:extLst>
          </p:cNvPr>
          <p:cNvSpPr txBox="1"/>
          <p:nvPr/>
        </p:nvSpPr>
        <p:spPr>
          <a:xfrm>
            <a:off x="3710379" y="630881"/>
            <a:ext cx="5473762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Metrics for QA extractive (clasical)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1B48070-4CC3-CA99-9AF1-EE106EE545C3}"/>
              </a:ext>
            </a:extLst>
          </p:cNvPr>
          <p:cNvSpPr txBox="1"/>
          <p:nvPr/>
        </p:nvSpPr>
        <p:spPr>
          <a:xfrm>
            <a:off x="1611346" y="2184245"/>
            <a:ext cx="6113102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2860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F1 score</a:t>
            </a:r>
          </a:p>
          <a:p>
            <a:pPr marL="22860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ROUGE score</a:t>
            </a:r>
          </a:p>
          <a:p>
            <a:pPr marL="22860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BLEU score (several task multi lang)</a:t>
            </a:r>
          </a:p>
          <a:p>
            <a:pPr marL="22860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GLEU score </a:t>
            </a:r>
          </a:p>
          <a:p>
            <a:pPr marL="22860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METEOR score</a:t>
            </a:r>
            <a:endParaRPr lang="en-GB" sz="1800" b="0" i="0" u="none" strike="noStrike" kern="1200" cap="none" spc="0" baseline="0">
              <a:solidFill>
                <a:srgbClr val="000000"/>
              </a:solidFill>
              <a:highlight>
                <a:srgbClr val="FFFF00"/>
              </a:highlight>
              <a:uFillTx/>
              <a:latin typeface="Arial" pitchFamily="34"/>
            </a:endParaRPr>
          </a:p>
          <a:p>
            <a:pPr marL="22860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 pitchFamily="34"/>
              </a:rPr>
              <a:t>Rouge-N: (P,R,F1)</a:t>
            </a:r>
          </a:p>
          <a:p>
            <a:pPr marL="228600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 pitchFamily="34"/>
              </a:rPr>
              <a:t>Exact Match (EM)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DADB5EF-38F2-660E-9185-BAAEA5897137}"/>
              </a:ext>
            </a:extLst>
          </p:cNvPr>
          <p:cNvSpPr txBox="1"/>
          <p:nvPr/>
        </p:nvSpPr>
        <p:spPr>
          <a:xfrm>
            <a:off x="7677613" y="2641445"/>
            <a:ext cx="3995479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source-serif-pro"/>
              </a:rPr>
              <a:t>ROUGE-N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 measures the number of matching </a:t>
            </a:r>
            <a:r>
              <a:rPr lang="en-GB" sz="1800" b="0" i="0" u="sng" strike="noStrike" kern="1200" cap="none" spc="0" baseline="0">
                <a:solidFill>
                  <a:srgbClr val="000000"/>
                </a:solidFill>
                <a:uFillTx/>
                <a:latin typeface="Apto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n-grams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 between the model-generated text and a human-produced reference.</a:t>
            </a:r>
          </a:p>
        </p:txBody>
      </p: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62AEC0C6-F9C8-191D-AD9F-28DAA71BA9C7}"/>
              </a:ext>
            </a:extLst>
          </p:cNvPr>
          <p:cNvCxnSpPr>
            <a:endCxn id="10" idx="1"/>
          </p:cNvCxnSpPr>
          <p:nvPr/>
        </p:nvCxnSpPr>
        <p:spPr>
          <a:xfrm flipV="1">
            <a:off x="5892302" y="3241602"/>
            <a:ext cx="1785311" cy="746078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p:pic>
        <p:nvPicPr>
          <p:cNvPr id="12" name="Picture 2" descr="Measure NLP Accuracy With ROUGE | Towards Data Science">
            <a:extLst>
              <a:ext uri="{FF2B5EF4-FFF2-40B4-BE49-F238E27FC236}">
                <a16:creationId xmlns:a16="http://schemas.microsoft.com/office/drawing/2014/main" id="{2F838E58-0EE7-4D1E-D3E4-7D2EB34665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59105" y="4012615"/>
            <a:ext cx="4638275" cy="16831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F59B083-86C6-5F6C-4FA3-540775457720}"/>
              </a:ext>
            </a:extLst>
          </p:cNvPr>
          <p:cNvSpPr txBox="1"/>
          <p:nvPr/>
        </p:nvSpPr>
        <p:spPr>
          <a:xfrm>
            <a:off x="3729581" y="5811597"/>
            <a:ext cx="611075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0000"/>
                </a:solidFill>
                <a:uFillTx/>
                <a:latin typeface="Satoshi"/>
              </a:rPr>
              <a:t>lower correlation with human evaluation</a:t>
            </a: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9C7F8D7-66F6-508C-08CA-378EA40C5A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066E973-CF8C-F62A-C42F-BDB0FE75F1CE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6009F1-83FC-8D98-74D9-D65988B6EE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5A7C66F-52FA-9BD0-2D51-32688C5D8E3E}"/>
              </a:ext>
            </a:extLst>
          </p:cNvPr>
          <p:cNvSpPr txBox="1"/>
          <p:nvPr/>
        </p:nvSpPr>
        <p:spPr>
          <a:xfrm>
            <a:off x="3830119" y="1619246"/>
            <a:ext cx="4354784" cy="43962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700" b="1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Correctness Evaluator: 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The correctness evaluator compares the generated 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highlight>
                  <a:srgbClr val="FFFF00"/>
                </a:highlight>
                <a:uFillTx/>
                <a:latin typeface="Roboto" pitchFamily="2"/>
              </a:rPr>
              <a:t>answer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 to the reference 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highlight>
                  <a:srgbClr val="FFFF00"/>
                </a:highlight>
                <a:uFillTx/>
                <a:latin typeface="Roboto" pitchFamily="2"/>
              </a:rPr>
              <a:t>ground-truth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 answer, given the query</a:t>
            </a: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>
              <a:solidFill>
                <a:srgbClr val="1C1E21"/>
              </a:solidFill>
              <a:uFillTx/>
              <a:latin typeface="Roboto" pitchFamily="2"/>
            </a:endParaRP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700" b="1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Relevancy evaluator: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 get a measure on the relevancy of 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highlight>
                  <a:srgbClr val="FFFF00"/>
                </a:highlight>
                <a:uFillTx/>
                <a:latin typeface="Roboto" pitchFamily="2"/>
              </a:rPr>
              <a:t>a generated answer 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and retrieved 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highlight>
                  <a:srgbClr val="FFFF00"/>
                </a:highlight>
                <a:uFillTx/>
                <a:latin typeface="Roboto" pitchFamily="2"/>
              </a:rPr>
              <a:t>contexts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, respectively, to a given user 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highlight>
                  <a:srgbClr val="FFFF00"/>
                </a:highlight>
                <a:uFillTx/>
                <a:latin typeface="Roboto" pitchFamily="2"/>
              </a:rPr>
              <a:t>query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 from 0 to 1. </a:t>
            </a: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0" cap="none" spc="0" baseline="0">
              <a:solidFill>
                <a:srgbClr val="1C1E21"/>
              </a:solidFill>
              <a:uFillTx/>
              <a:latin typeface="Roboto" pitchFamily="2"/>
            </a:endParaRP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700" b="1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Answer relevancy 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measures how relevant the generated 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highlight>
                  <a:srgbClr val="FFFF00"/>
                </a:highlight>
                <a:uFillTx/>
                <a:latin typeface="Roboto" pitchFamily="2"/>
              </a:rPr>
              <a:t>answer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 is to the 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highlight>
                  <a:srgbClr val="FFFF00"/>
                </a:highlight>
                <a:uFillTx/>
                <a:latin typeface="Roboto" pitchFamily="2"/>
              </a:rPr>
              <a:t>question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. This metric is computed using the question and the answer</a:t>
            </a: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0" cap="none" spc="0" baseline="0">
              <a:solidFill>
                <a:srgbClr val="1C1E21"/>
              </a:solidFill>
              <a:uFillTx/>
              <a:latin typeface="Roboto" pitchFamily="2"/>
            </a:endParaRP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700" b="1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Cosine similarity</a:t>
            </a:r>
            <a:r>
              <a:rPr lang="en-GB" sz="17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: measure the semantic similarity on th</a:t>
            </a:r>
            <a:r>
              <a:rPr lang="en-GB" sz="16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e vector space (embeddings model) of </a:t>
            </a:r>
            <a:r>
              <a:rPr lang="en-GB" sz="1600" b="0" i="0" u="none" strike="noStrike" kern="0" cap="none" spc="0" baseline="0">
                <a:solidFill>
                  <a:srgbClr val="1C1E21"/>
                </a:solidFill>
                <a:highlight>
                  <a:srgbClr val="FFFF00"/>
                </a:highlight>
                <a:uFillTx/>
                <a:latin typeface="Roboto" pitchFamily="2"/>
              </a:rPr>
              <a:t>answer</a:t>
            </a:r>
            <a:r>
              <a:rPr lang="en-GB" sz="1600" b="0" i="0" u="none" strike="noStrike" kern="0" cap="none" spc="0" baseline="0">
                <a:solidFill>
                  <a:srgbClr val="1C1E21"/>
                </a:solidFill>
                <a:uFillTx/>
                <a:latin typeface="Roboto" pitchFamily="2"/>
              </a:rPr>
              <a:t> and </a:t>
            </a:r>
            <a:r>
              <a:rPr lang="en-GB" sz="1600" b="0" i="0" u="none" strike="noStrike" kern="0" cap="none" spc="0" baseline="0">
                <a:solidFill>
                  <a:srgbClr val="1C1E21"/>
                </a:solidFill>
                <a:highlight>
                  <a:srgbClr val="FFFF00"/>
                </a:highlight>
                <a:uFillTx/>
                <a:latin typeface="Roboto" pitchFamily="2"/>
              </a:rPr>
              <a:t>ground-truth</a:t>
            </a:r>
            <a:endParaRPr lang="en-GB" sz="1700" b="0" i="0" u="none" strike="noStrike" kern="0" cap="none" spc="0" baseline="0">
              <a:solidFill>
                <a:srgbClr val="1C1E21"/>
              </a:solidFill>
              <a:highlight>
                <a:srgbClr val="FFFF00"/>
              </a:highlight>
              <a:uFillTx/>
              <a:latin typeface="Roboto" pitchFamily="2"/>
            </a:endParaRPr>
          </a:p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9EE50B2-AC7B-5B8C-848C-6F8B55EC797A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4A213B7-52D9-A4E5-C3F4-7F6CA7F5ED1C}"/>
              </a:ext>
            </a:extLst>
          </p:cNvPr>
          <p:cNvSpPr txBox="1"/>
          <p:nvPr/>
        </p:nvSpPr>
        <p:spPr>
          <a:xfrm>
            <a:off x="3918606" y="200847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9EB17A5-620C-A96D-C368-FEB16AE11A9D}"/>
              </a:ext>
            </a:extLst>
          </p:cNvPr>
          <p:cNvSpPr txBox="1"/>
          <p:nvPr/>
        </p:nvSpPr>
        <p:spPr>
          <a:xfrm>
            <a:off x="3710379" y="630881"/>
            <a:ext cx="5473762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Metrics fo</a:t>
            </a:r>
            <a:r>
              <a:rPr lang="en-GB" sz="2000" b="1" i="0" u="none" strike="noStrike" kern="0" cap="none" spc="0" baseline="0">
                <a:solidFill>
                  <a:srgbClr val="000000"/>
                </a:solidFill>
                <a:uFillTx/>
                <a:latin typeface="Aptos"/>
              </a:rPr>
              <a:t>r </a:t>
            </a: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QA  generative (LLM based)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2320CD1-8B89-F6C3-01C8-D9DE1716C5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0A6262E-237E-30DD-3260-B52E4DC4885D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ED83EF-920D-8823-C3DE-EFF8245F19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85F3F60-C660-F6ED-0614-486BA0698F5A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E309CC0-31FB-A2E9-98BD-0D55B9A797FC}"/>
              </a:ext>
            </a:extLst>
          </p:cNvPr>
          <p:cNvSpPr txBox="1"/>
          <p:nvPr/>
        </p:nvSpPr>
        <p:spPr>
          <a:xfrm>
            <a:off x="3918606" y="200847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AF0DE32-8A6A-E9C2-C181-363A5302FB35}"/>
              </a:ext>
            </a:extLst>
          </p:cNvPr>
          <p:cNvSpPr txBox="1"/>
          <p:nvPr/>
        </p:nvSpPr>
        <p:spPr>
          <a:xfrm>
            <a:off x="3710379" y="630881"/>
            <a:ext cx="5473762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Metrics fo</a:t>
            </a:r>
            <a:r>
              <a:rPr lang="en-GB" sz="2000" b="1" i="0" u="none" strike="noStrike" kern="0" cap="none" spc="0" baseline="0">
                <a:solidFill>
                  <a:srgbClr val="000000"/>
                </a:solidFill>
                <a:uFillTx/>
                <a:latin typeface="Aptos"/>
              </a:rPr>
              <a:t>r </a:t>
            </a: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QA  generative (LLM based)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01E17927-DFA2-5AF7-0D51-2B647AE24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170" y="2099562"/>
            <a:ext cx="6067437" cy="6659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9AC8254B-29AE-FC56-72F6-D5BE5825E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705" y="3056528"/>
            <a:ext cx="4343427" cy="30099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61BB467-3D64-3A05-EB50-67CCC9ECB8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D5B8C9-340C-CB51-9C1C-DE9CD790AFA6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C7FFC-7F5D-4EA0-DB13-5AA7F92CE1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3D48A81-70F7-8AAC-AE0B-22CE7E502B92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CE7E50B-D8DF-5F5E-DBC3-D39B097C01FF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122C213-F7C8-7E66-EE6A-08CB82F2D8BC}"/>
              </a:ext>
            </a:extLst>
          </p:cNvPr>
          <p:cNvSpPr txBox="1"/>
          <p:nvPr/>
        </p:nvSpPr>
        <p:spPr>
          <a:xfrm>
            <a:off x="3710379" y="630881"/>
            <a:ext cx="5473762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Metrics fo</a:t>
            </a:r>
            <a:r>
              <a:rPr lang="en-GB" sz="2000" b="1" i="0" u="none" strike="noStrike" kern="0" cap="none" spc="0" baseline="0">
                <a:solidFill>
                  <a:srgbClr val="000000"/>
                </a:solidFill>
                <a:uFillTx/>
                <a:latin typeface="Aptos"/>
              </a:rPr>
              <a:t>r </a:t>
            </a: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QA  generative (LLM based)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6385411-4C3D-2AD5-B816-9BB291FCD6F6}"/>
              </a:ext>
            </a:extLst>
          </p:cNvPr>
          <p:cNvSpPr/>
          <p:nvPr/>
        </p:nvSpPr>
        <p:spPr>
          <a:xfrm>
            <a:off x="3986985" y="1684269"/>
            <a:ext cx="5535558" cy="400109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To evaluate the RAG pipeline, RAGAs expects the following information:</a:t>
            </a: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242424"/>
                </a:solidFill>
                <a:highlight>
                  <a:srgbClr val="FFFF00"/>
                </a:highlight>
                <a:uFillTx/>
                <a:latin typeface="source-code-pro"/>
              </a:rPr>
              <a:t>question</a:t>
            </a: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: The user query that is the input of the RAG pipeline. The input.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242424"/>
                </a:solidFill>
                <a:highlight>
                  <a:srgbClr val="FFFF00"/>
                </a:highlight>
                <a:uFillTx/>
                <a:latin typeface="source-code-pro"/>
              </a:rPr>
              <a:t>answer</a:t>
            </a: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: The generated answer from the RAG pipeline. The output.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242424"/>
                </a:solidFill>
                <a:highlight>
                  <a:srgbClr val="FFFF00"/>
                </a:highlight>
                <a:uFillTx/>
                <a:latin typeface="source-code-pro"/>
              </a:rPr>
              <a:t>contexts</a:t>
            </a: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: The contexts retrieved from the external knowledge source used to answer the </a:t>
            </a: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code-pro"/>
              </a:rPr>
              <a:t>question</a:t>
            </a: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242424"/>
                </a:solidFill>
                <a:highlight>
                  <a:srgbClr val="FFFF00"/>
                </a:highlight>
                <a:uFillTx/>
                <a:latin typeface="source-code-pro"/>
              </a:rPr>
              <a:t>ground_truths</a:t>
            </a: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: The ground truth answer to the </a:t>
            </a: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code-pro"/>
              </a:rPr>
              <a:t>question</a:t>
            </a: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. This is the only human-annotated information. This information is only required for the metric </a:t>
            </a: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code-pro"/>
              </a:rPr>
              <a:t>context_recall</a:t>
            </a: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 (see </a:t>
            </a:r>
            <a:r>
              <a:rPr lang="en-US" sz="2000" b="0" i="0" u="sng" strike="noStrike" kern="1200" cap="none" spc="0" baseline="0">
                <a:solidFill>
                  <a:srgbClr val="242424"/>
                </a:solidFill>
                <a:uFillTx/>
                <a:latin typeface="source-serif-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Evaluation Metrics</a:t>
            </a:r>
            <a:r>
              <a:rPr lang="en-US" sz="2000" b="0" i="0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).</a:t>
            </a: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medium-content-sans-serif-font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8E1A90D-4DC9-541E-E0D9-B40308915A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6EFBC88-D884-FB24-ABE1-E271072F1EAC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788E1F-44CA-12B6-3810-D23CCE687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AFF8FAD-713D-8D17-EF02-628375ED94BB}"/>
              </a:ext>
            </a:extLst>
          </p:cNvPr>
          <p:cNvSpPr txBox="1"/>
          <p:nvPr/>
        </p:nvSpPr>
        <p:spPr>
          <a:xfrm>
            <a:off x="3343878" y="1463040"/>
            <a:ext cx="7584317" cy="4081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Satoshi"/>
              </a:rPr>
              <a:t>Specific vs. Abstract Queries in a RAG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Satosh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Satoshi"/>
              </a:rPr>
              <a:t>Specific Query: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Satoshi"/>
              </a:rPr>
              <a:t> Focuses on clear, fact-based retrieval. The goal in RAG is to retrieve highly relevant information from one or more documents that directly address the specific question.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Satoshi"/>
              </a:rPr>
              <a:t>“What year did Albert Einstein publish the theory of relativity?”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Satosh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000000"/>
                </a:solidFill>
                <a:uFillTx/>
                <a:latin typeface="Satoshi"/>
              </a:rPr>
              <a:t>Abstract Query: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Satoshi"/>
              </a:rPr>
              <a:t> Requires a broader, more interpretive response. In RAG, abstract queries challenge the retrieval system to pull from documents that contain higher-level reasoning, explanations, or opinions, rather than simple facts.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Satoshi"/>
              </a:rPr>
              <a:t>“How did Einstein’s theory change our understanding of time and space?”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Satoshi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9EF2541-865C-6925-7071-222BF6A5E3B7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003F5F6-7432-82A9-9781-C09EA8115EE6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E15739F-5633-44BC-E9CD-C7EFB56581B1}"/>
              </a:ext>
            </a:extLst>
          </p:cNvPr>
          <p:cNvSpPr txBox="1"/>
          <p:nvPr/>
        </p:nvSpPr>
        <p:spPr>
          <a:xfrm>
            <a:off x="3710379" y="630881"/>
            <a:ext cx="5473762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3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Test data generation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3041EA7-B3AC-E60B-342C-071F631B72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E30213D-A5DF-A96D-DE51-BEE0847A31B8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D02AD8-0281-3971-95B3-A2DCEA071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B0BEB8-03CE-248A-AF33-6937969057CA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D7CDFAE-5152-A08D-5D28-8C916BF0C497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BAF002B-590B-6F95-3868-CD4DBEEE711C}"/>
              </a:ext>
            </a:extLst>
          </p:cNvPr>
          <p:cNvSpPr txBox="1"/>
          <p:nvPr/>
        </p:nvSpPr>
        <p:spPr>
          <a:xfrm>
            <a:off x="3710379" y="630881"/>
            <a:ext cx="5473762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3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Test data generation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CEA6259-0DA0-32C8-5188-E6974AFE5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402" y="1570088"/>
            <a:ext cx="6395816" cy="473790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3582F25-BB11-93CE-863D-F28BADCF63B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BF20CDB-5800-8412-CAAB-1CDF259D9349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899A14-D4C1-4ECD-6737-A72FA12BAC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468D476-2776-9B0F-7D2E-3E0F6EDAB4F2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0904193-AF9D-EA22-D52F-91CC9950A5B1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B6D1BDF-2543-2AB6-6289-B1494A8068B8}"/>
              </a:ext>
            </a:extLst>
          </p:cNvPr>
          <p:cNvSpPr txBox="1"/>
          <p:nvPr/>
        </p:nvSpPr>
        <p:spPr>
          <a:xfrm>
            <a:off x="3710379" y="630881"/>
            <a:ext cx="5473762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3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Test data generation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9930390-F06F-D93C-78ED-BF33CEE5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95" y="1822600"/>
            <a:ext cx="5710098" cy="3662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93846-DDDD-A365-7042-B27D95BB3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C8B78A5-3FE6-59A7-4A19-9CC1DD4A8D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0CF202F-FC22-23F1-3126-E961BAD398F0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20EEB3-1BDB-3EA5-C1A7-7A7BF0BD7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Evaluation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93847B-47DB-7762-AC67-80D2F6B058E1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D40AF77-ACA0-6045-44CE-DE6D0243378E}"/>
              </a:ext>
            </a:extLst>
          </p:cNvPr>
          <p:cNvSpPr txBox="1"/>
          <p:nvPr/>
        </p:nvSpPr>
        <p:spPr>
          <a:xfrm>
            <a:off x="4263481" y="1880655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0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D6099E5-8DD8-3F3B-6E97-3EA02FF6AB73}"/>
              </a:ext>
            </a:extLst>
          </p:cNvPr>
          <p:cNvSpPr txBox="1"/>
          <p:nvPr/>
        </p:nvSpPr>
        <p:spPr>
          <a:xfrm>
            <a:off x="3710379" y="630881"/>
            <a:ext cx="5473762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300" b="1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Sources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 dirty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F28B5-F05F-820A-6BDA-8DFAC939A6FF}"/>
              </a:ext>
            </a:extLst>
          </p:cNvPr>
          <p:cNvSpPr txBox="1"/>
          <p:nvPr/>
        </p:nvSpPr>
        <p:spPr>
          <a:xfrm>
            <a:off x="3515978" y="1313243"/>
            <a:ext cx="837568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000" dirty="0">
              <a:highlight>
                <a:srgbClr val="FFFF00"/>
              </a:highlight>
            </a:endParaRPr>
          </a:p>
          <a:p>
            <a:r>
              <a:rPr lang="en-GB" sz="1000" dirty="0">
                <a:highlight>
                  <a:srgbClr val="FFFF00"/>
                </a:highlight>
                <a:hlinkClick r:id="rId3"/>
              </a:rPr>
              <a:t>https://hamel.dev/blog/posts/evals/</a:t>
            </a:r>
            <a:r>
              <a:rPr lang="en-GB" sz="1000" dirty="0">
                <a:highlight>
                  <a:srgbClr val="FFFF00"/>
                </a:highlight>
              </a:rPr>
              <a:t>      (I recommend to read this!! For testers)</a:t>
            </a:r>
          </a:p>
          <a:p>
            <a:endParaRPr lang="en-GB" sz="1000" dirty="0"/>
          </a:p>
          <a:p>
            <a:r>
              <a:rPr lang="en-GB" sz="1000" dirty="0"/>
              <a:t>https://huggingface.co/blog/os-llms</a:t>
            </a:r>
          </a:p>
          <a:p>
            <a:endParaRPr lang="en-GB" sz="1000" dirty="0"/>
          </a:p>
          <a:p>
            <a:r>
              <a:rPr lang="en-GB" sz="1000" dirty="0"/>
              <a:t>https://aws.amazon.com/what-is/retrieval-augmented-generation/?nc1=h_ls</a:t>
            </a:r>
          </a:p>
          <a:p>
            <a:endParaRPr lang="en-GB" sz="1000" dirty="0"/>
          </a:p>
          <a:p>
            <a:r>
              <a:rPr lang="en-GB" sz="1000" dirty="0"/>
              <a:t>https://learnbybuilding.ai/tutorials/rag-from-scratch</a:t>
            </a:r>
          </a:p>
          <a:p>
            <a:endParaRPr lang="en-GB" sz="1000" dirty="0"/>
          </a:p>
          <a:p>
            <a:r>
              <a:rPr lang="en-GB" sz="1000" dirty="0"/>
              <a:t>https://medium.com/@sudhiryelikar/understanding-similarity-or-semantic-search-and-vector-databases-5f9a5ba98acb</a:t>
            </a:r>
          </a:p>
          <a:p>
            <a:endParaRPr lang="en-GB" sz="1000" dirty="0"/>
          </a:p>
          <a:p>
            <a:r>
              <a:rPr lang="en-GB" sz="1000" dirty="0"/>
              <a:t>https://techcommunity.microsoft.com/blog/fasttrackforazureblog/grounding-llms/3843857</a:t>
            </a:r>
          </a:p>
          <a:p>
            <a:endParaRPr lang="en-GB" sz="1000" dirty="0"/>
          </a:p>
          <a:p>
            <a:r>
              <a:rPr lang="en-GB" sz="1000" dirty="0"/>
              <a:t>https://qdrant.tech/articles/what-is-rag-in-ai/</a:t>
            </a:r>
          </a:p>
          <a:p>
            <a:endParaRPr lang="en-GB" sz="1000" dirty="0"/>
          </a:p>
          <a:p>
            <a:r>
              <a:rPr lang="en-GB" sz="1000" dirty="0"/>
              <a:t>https://medium.com/enterprise-rag/an-introduction-to-rag-and-simple-complex-rag-9c3aa9bd017b</a:t>
            </a:r>
          </a:p>
          <a:p>
            <a:endParaRPr lang="en-GB" sz="1000" dirty="0"/>
          </a:p>
          <a:p>
            <a:r>
              <a:rPr lang="en-GB" sz="1000" dirty="0"/>
              <a:t>https://medium.com/@sandyeep70/understanding-rag-evolution-components-implementation-and-applications-ecf72b778d15</a:t>
            </a:r>
          </a:p>
          <a:p>
            <a:endParaRPr lang="en-GB" sz="1000" dirty="0"/>
          </a:p>
          <a:p>
            <a:r>
              <a:rPr lang="en-GB" sz="1000" dirty="0"/>
              <a:t>https://github.com/microsoft/generative-ai-for-beginners/blob/main/14-the-generative-ai-application-lifecycle/README.md</a:t>
            </a:r>
          </a:p>
          <a:p>
            <a:endParaRPr lang="en-GB" sz="1000" dirty="0"/>
          </a:p>
          <a:p>
            <a:r>
              <a:rPr lang="en-GB" sz="1000" dirty="0"/>
              <a:t>https://aws.amazon.com/es/blogs/machine-learning/generate-synthetic-data-for-evaluating-rag-systems-using-amazon-bedrock/</a:t>
            </a:r>
          </a:p>
          <a:p>
            <a:r>
              <a:rPr lang="en-GB" sz="1000" dirty="0"/>
              <a:t>https://huggingface.co/spaces/mteb/leaderboard</a:t>
            </a:r>
          </a:p>
          <a:p>
            <a:endParaRPr lang="en-GB" sz="1000" dirty="0"/>
          </a:p>
          <a:p>
            <a:endParaRPr lang="en-GB" sz="1000" dirty="0"/>
          </a:p>
          <a:p>
            <a:r>
              <a:rPr lang="en-GB" sz="1000" dirty="0"/>
              <a:t>https://huggingface.co/spaces/optimum/llm-perf-leaderboard</a:t>
            </a:r>
          </a:p>
        </p:txBody>
      </p:sp>
    </p:spTree>
    <p:extLst>
      <p:ext uri="{BB962C8B-B14F-4D97-AF65-F5344CB8AC3E}">
        <p14:creationId xmlns:p14="http://schemas.microsoft.com/office/powerpoint/2010/main" val="186665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5C87D56-ADAD-B435-531F-FDC47479BA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D9475BC-AFC2-C209-AE8C-C26264A5965A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F7F87E-75FB-67D7-1D1D-1E07CFC7647C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C9612ED-1412-BDA0-D77A-7EE179734347}"/>
              </a:ext>
            </a:extLst>
          </p:cNvPr>
          <p:cNvSpPr txBox="1"/>
          <p:nvPr/>
        </p:nvSpPr>
        <p:spPr>
          <a:xfrm>
            <a:off x="4200296" y="791550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3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LLM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EAFC78F-6B9C-EC5D-201B-9411A7EA0076}"/>
              </a:ext>
            </a:extLst>
          </p:cNvPr>
          <p:cNvSpPr txBox="1"/>
          <p:nvPr/>
        </p:nvSpPr>
        <p:spPr>
          <a:xfrm>
            <a:off x="4031534" y="2207937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53762C2-0497-1D3E-10DB-F0B2BE1A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30795" y="2025057"/>
            <a:ext cx="5912309" cy="30970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346E18B-CC48-912C-E1D9-150B7AD280CA}"/>
              </a:ext>
            </a:extLst>
          </p:cNvPr>
          <p:cNvSpPr txBox="1"/>
          <p:nvPr/>
        </p:nvSpPr>
        <p:spPr>
          <a:xfrm>
            <a:off x="457200" y="1080738"/>
            <a:ext cx="2758808" cy="1127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</a:br>
            <a: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Introduction</a:t>
            </a:r>
            <a:b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</a:br>
            <a: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RAG systems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BA2F841-F6CD-4B6B-0657-4F232B9CB8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759F58A-5852-6CA0-9FA7-E6EDD3D3A603}"/>
              </a:ext>
            </a:extLst>
          </p:cNvPr>
          <p:cNvSpPr txBox="1"/>
          <p:nvPr/>
        </p:nvSpPr>
        <p:spPr>
          <a:xfrm>
            <a:off x="298258" y="2173601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F09416-EBE8-8799-B706-019698A0A973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9C1BAB4-1EFD-EDB8-5C3F-A1704113B4E4}"/>
              </a:ext>
            </a:extLst>
          </p:cNvPr>
          <p:cNvSpPr txBox="1"/>
          <p:nvPr/>
        </p:nvSpPr>
        <p:spPr>
          <a:xfrm>
            <a:off x="4290245" y="2595999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6397DDE-D45C-2E01-ED56-6DEEED6CBFC5}"/>
              </a:ext>
            </a:extLst>
          </p:cNvPr>
          <p:cNvSpPr txBox="1"/>
          <p:nvPr/>
        </p:nvSpPr>
        <p:spPr>
          <a:xfrm>
            <a:off x="3661312" y="350105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Basic uses cases:</a:t>
            </a:r>
          </a:p>
        </p:txBody>
      </p:sp>
      <p:pic>
        <p:nvPicPr>
          <p:cNvPr id="7" name="Picture 4" descr="GPT Prompt编写的艺术：如何提高AI模型的表现力-阿里云开发者社区">
            <a:extLst>
              <a:ext uri="{FF2B5EF4-FFF2-40B4-BE49-F238E27FC236}">
                <a16:creationId xmlns:a16="http://schemas.microsoft.com/office/drawing/2014/main" id="{AA4B645C-9780-A5D0-5805-1D4DC996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89665" y="2481105"/>
            <a:ext cx="4514850" cy="19907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40FDB1E-CA38-B991-A38E-E382C6414754}"/>
              </a:ext>
            </a:extLst>
          </p:cNvPr>
          <p:cNvSpPr txBox="1"/>
          <p:nvPr/>
        </p:nvSpPr>
        <p:spPr>
          <a:xfrm>
            <a:off x="3670392" y="1395063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591D80D-0C69-06A7-6D51-E9711251D62A}"/>
              </a:ext>
            </a:extLst>
          </p:cNvPr>
          <p:cNvSpPr txBox="1"/>
          <p:nvPr/>
        </p:nvSpPr>
        <p:spPr>
          <a:xfrm>
            <a:off x="3798253" y="1479672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Text generation</a:t>
            </a: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Question answering</a:t>
            </a: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Text summarization</a:t>
            </a: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Text translation</a:t>
            </a: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……….. </a:t>
            </a:r>
          </a:p>
          <a:p>
            <a:pPr marL="571500" marR="0" lvl="0" indent="-57150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1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B5C4F79-FA70-7C75-02CA-DB34C2FDE2C8}"/>
              </a:ext>
            </a:extLst>
          </p:cNvPr>
          <p:cNvSpPr txBox="1"/>
          <p:nvPr/>
        </p:nvSpPr>
        <p:spPr>
          <a:xfrm>
            <a:off x="457200" y="1080738"/>
            <a:ext cx="2758808" cy="1127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</a:br>
            <a: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Introduction</a:t>
            </a:r>
            <a:b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</a:br>
            <a: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RAG systems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DE11D4D-0478-EFDE-7AA9-391EE31E53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3D39D0A-304E-A8E3-CA41-AF3D1ACD4939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8FFB15-164B-44D7-6B9E-9860FAE4CB60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48B7F24-66E3-56F2-78FB-BAF29A14C46D}"/>
              </a:ext>
            </a:extLst>
          </p:cNvPr>
          <p:cNvSpPr txBox="1"/>
          <p:nvPr/>
        </p:nvSpPr>
        <p:spPr>
          <a:xfrm>
            <a:off x="4290245" y="2595999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64F9720-8727-6704-F6AC-65EF018891E4}"/>
              </a:ext>
            </a:extLst>
          </p:cNvPr>
          <p:cNvSpPr txBox="1"/>
          <p:nvPr/>
        </p:nvSpPr>
        <p:spPr>
          <a:xfrm>
            <a:off x="3661312" y="350105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Basic prompt structure: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E6783B6-615D-F43C-54DE-1B1F2C62B9BC}"/>
              </a:ext>
            </a:extLst>
          </p:cNvPr>
          <p:cNvSpPr txBox="1"/>
          <p:nvPr/>
        </p:nvSpPr>
        <p:spPr>
          <a:xfrm>
            <a:off x="3670392" y="1395063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8" name="Picture 2" descr="langchian入门二:prompts提示词的使用,你的LLM说话怎么这么⑥! - 百度智能云千帆社区">
            <a:extLst>
              <a:ext uri="{FF2B5EF4-FFF2-40B4-BE49-F238E27FC236}">
                <a16:creationId xmlns:a16="http://schemas.microsoft.com/office/drawing/2014/main" id="{6B69A577-3C97-C4D6-CC7B-D7F98ACA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18309" y="2345518"/>
            <a:ext cx="4529855" cy="27140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34514E52-F12A-2419-BAF6-6E2C5861A6A4}"/>
              </a:ext>
            </a:extLst>
          </p:cNvPr>
          <p:cNvSpPr txBox="1"/>
          <p:nvPr/>
        </p:nvSpPr>
        <p:spPr>
          <a:xfrm>
            <a:off x="457200" y="1080738"/>
            <a:ext cx="2758808" cy="1127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</a:br>
            <a: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Introduction</a:t>
            </a:r>
            <a:b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</a:br>
            <a:r>
              <a:rPr lang="en-GB" sz="3000" b="1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RAG systems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444A515-A293-B6E7-715F-B1E852D352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BB96DA5-7097-D254-E4C8-DC5870D03085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7F016D-458C-737D-F9F3-E133E1D689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systems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3663E86-88DA-0CD7-8FFB-B2FE2DFF4D59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324AF1D-FC25-95F7-25B6-5CEBA72DB08A}"/>
              </a:ext>
            </a:extLst>
          </p:cNvPr>
          <p:cNvSpPr txBox="1"/>
          <p:nvPr/>
        </p:nvSpPr>
        <p:spPr>
          <a:xfrm>
            <a:off x="4200296" y="791550"/>
            <a:ext cx="275880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3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Challenges of LLM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C7D7D5F-2B07-BE8C-C4C3-875C4906F7E3}"/>
              </a:ext>
            </a:extLst>
          </p:cNvPr>
          <p:cNvSpPr txBox="1"/>
          <p:nvPr/>
        </p:nvSpPr>
        <p:spPr>
          <a:xfrm>
            <a:off x="3906645" y="3476951"/>
            <a:ext cx="5522829" cy="20295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Known challenges of LLMs include:</a:t>
            </a: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75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Presenting </a:t>
            </a:r>
            <a:r>
              <a:rPr lang="en-GB" sz="1400" b="1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false information </a:t>
            </a:r>
            <a:r>
              <a:rPr lang="en-GB" sz="14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when it does not have the answer.</a:t>
            </a: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75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Presenting </a:t>
            </a:r>
            <a:r>
              <a:rPr lang="en-GB" sz="1400" b="1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out-of-date</a:t>
            </a:r>
            <a:r>
              <a:rPr lang="en-GB" sz="14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 or generic information when the user expects a specific, current response.</a:t>
            </a: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75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Creating a response from </a:t>
            </a:r>
            <a:r>
              <a:rPr lang="en-GB" sz="1400" b="1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non-authoritative sources</a:t>
            </a:r>
            <a:r>
              <a:rPr lang="en-GB" sz="14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.</a:t>
            </a:r>
          </a:p>
          <a:p>
            <a:pPr marL="0" marR="0" lvl="0" indent="0" algn="l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Creating </a:t>
            </a:r>
            <a:r>
              <a:rPr lang="en-GB" sz="1400" b="1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inaccurate responses </a:t>
            </a:r>
            <a:r>
              <a:rPr lang="en-GB" sz="14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due to terminology confusion, wherein different training sources use the same terminology to talk about different things.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E1B645-653B-9044-DF19-88AC65266D11}"/>
              </a:ext>
            </a:extLst>
          </p:cNvPr>
          <p:cNvSpPr txBox="1"/>
          <p:nvPr/>
        </p:nvSpPr>
        <p:spPr>
          <a:xfrm>
            <a:off x="6805586" y="1204328"/>
            <a:ext cx="4122608" cy="20295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1" i="0" u="none" strike="noStrike" kern="1200" cap="none" spc="0" baseline="0">
              <a:solidFill>
                <a:srgbClr val="333333"/>
              </a:solidFill>
              <a:highlight>
                <a:srgbClr val="FFFF00"/>
              </a:highlight>
              <a:uFillTx/>
              <a:latin typeface="AmazonEmber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333333"/>
                </a:solidFill>
                <a:highlight>
                  <a:srgbClr val="FFFF00"/>
                </a:highlight>
                <a:uFillTx/>
                <a:latin typeface="AmazonEmber"/>
              </a:rPr>
              <a:t>Prompt: What were the results of the lastest presidential elections in the USA?</a:t>
            </a:r>
            <a:endParaRPr lang="en-GB" sz="2000" b="0" i="0" u="none" strike="noStrike" kern="1200" cap="none" spc="0" baseline="0">
              <a:solidFill>
                <a:srgbClr val="333333"/>
              </a:solidFill>
              <a:highlight>
                <a:srgbClr val="FFFF00"/>
              </a:highlight>
              <a:uFillTx/>
              <a:latin typeface="AmazonEmb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23D2CCB-839D-2E6F-2886-326687D572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18C59BA-7781-6647-9D76-6AA40AE46754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197E29-1DCC-CF76-9508-6A80971C72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systems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5E5DC55-62CC-3E2D-B09D-5E3F32B97BAC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2A48766-F996-4DDE-36B3-E7C1AF94B14B}"/>
              </a:ext>
            </a:extLst>
          </p:cNvPr>
          <p:cNvSpPr txBox="1"/>
          <p:nvPr/>
        </p:nvSpPr>
        <p:spPr>
          <a:xfrm>
            <a:off x="4290245" y="2595999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B362BE4-79FD-48E3-3476-29538BC5EE06}"/>
              </a:ext>
            </a:extLst>
          </p:cNvPr>
          <p:cNvSpPr txBox="1"/>
          <p:nvPr/>
        </p:nvSpPr>
        <p:spPr>
          <a:xfrm>
            <a:off x="3661312" y="350105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RAG advantages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1EC6322-DF41-4468-BE62-D5380CA75953}"/>
              </a:ext>
            </a:extLst>
          </p:cNvPr>
          <p:cNvSpPr txBox="1"/>
          <p:nvPr/>
        </p:nvSpPr>
        <p:spPr>
          <a:xfrm>
            <a:off x="3670392" y="1395063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DFBAB0F-EFAE-72BA-5A65-CA8114EC405E}"/>
              </a:ext>
            </a:extLst>
          </p:cNvPr>
          <p:cNvSpPr txBox="1"/>
          <p:nvPr/>
        </p:nvSpPr>
        <p:spPr>
          <a:xfrm>
            <a:off x="3965377" y="1344515"/>
            <a:ext cx="6869146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Without RAG, the LLM </a:t>
            </a:r>
            <a:r>
              <a:rPr lang="en-GB" sz="1800" b="1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takes the user input and creates a response based on information it was trained on</a:t>
            </a:r>
            <a:r>
              <a:rPr lang="en-GB" sz="18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—or what it already knows. With RAG, an information retrieval component is introduced that utilizes the user input to first pull information from </a:t>
            </a:r>
            <a:r>
              <a:rPr lang="en-GB" sz="1800" b="1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a new data source</a:t>
            </a:r>
            <a:r>
              <a:rPr lang="en-GB" sz="18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. </a:t>
            </a:r>
            <a:r>
              <a:rPr lang="en-GB" sz="1800" b="1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The user query </a:t>
            </a:r>
            <a:r>
              <a:rPr lang="en-GB" sz="18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and </a:t>
            </a:r>
            <a:r>
              <a:rPr lang="en-GB" sz="1800" b="1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the relevant information are both given to the LLM</a:t>
            </a:r>
            <a:r>
              <a:rPr lang="en-GB" sz="1800" b="0" i="0" u="none" strike="noStrike" kern="1200" cap="none" spc="0" baseline="0">
                <a:solidFill>
                  <a:srgbClr val="333333"/>
                </a:solidFill>
                <a:uFillTx/>
                <a:latin typeface="AmazonEmber"/>
              </a:rPr>
              <a:t>.</a:t>
            </a: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AC94C5E1-7BC9-6E1E-2DB0-E8D742B7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706" y="3105851"/>
            <a:ext cx="6917417" cy="29744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A733F7F-7C42-38ED-9556-E7B16929C8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93359A54-F54D-3F05-2399-0DECA83C3E1D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8AC363-3E8C-0990-960D-68BA43A2E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systems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3F6E1AE-A4C0-74D3-607E-526F5788685A}"/>
              </a:ext>
            </a:extLst>
          </p:cNvPr>
          <p:cNvSpPr txBox="1"/>
          <p:nvPr/>
        </p:nvSpPr>
        <p:spPr>
          <a:xfrm>
            <a:off x="3343878" y="1351528"/>
            <a:ext cx="7584317" cy="48440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B80CD36-13E9-2612-6C89-85EB5A737429}"/>
              </a:ext>
            </a:extLst>
          </p:cNvPr>
          <p:cNvSpPr txBox="1"/>
          <p:nvPr/>
        </p:nvSpPr>
        <p:spPr>
          <a:xfrm>
            <a:off x="4290245" y="2595999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A7875A3-099F-D9FC-7101-F6C6FB4AFAAC}"/>
              </a:ext>
            </a:extLst>
          </p:cNvPr>
          <p:cNvSpPr txBox="1"/>
          <p:nvPr/>
        </p:nvSpPr>
        <p:spPr>
          <a:xfrm>
            <a:off x="3661312" y="350105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3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RAG Grounding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672D2D9-00A6-519D-49E3-6E3F4E7B7D5E}"/>
              </a:ext>
            </a:extLst>
          </p:cNvPr>
          <p:cNvSpPr txBox="1"/>
          <p:nvPr/>
        </p:nvSpPr>
        <p:spPr>
          <a:xfrm>
            <a:off x="3670392" y="1395063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18E60B73-323E-E5C0-0938-88EF5FC3AD92}"/>
              </a:ext>
            </a:extLst>
          </p:cNvPr>
          <p:cNvSpPr txBox="1"/>
          <p:nvPr/>
        </p:nvSpPr>
        <p:spPr>
          <a:xfrm>
            <a:off x="4290245" y="1351528"/>
            <a:ext cx="6113102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333333"/>
                </a:solidFill>
                <a:uFillTx/>
                <a:latin typeface="Segoe UI" pitchFamily="34"/>
              </a:rPr>
              <a:t>Grounding is the process of using large language models (LLMs) with information that is use-case specific, relevant, and not available as part of the LLM's trained knowledge.</a:t>
            </a: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0" name="Picture 2" descr="How to Integrate LLMs into your Tech Stack 🔌">
            <a:extLst>
              <a:ext uri="{FF2B5EF4-FFF2-40B4-BE49-F238E27FC236}">
                <a16:creationId xmlns:a16="http://schemas.microsoft.com/office/drawing/2014/main" id="{3ECCCEF4-7511-DF42-5761-04AA89921D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8510" y="2535484"/>
            <a:ext cx="6344280" cy="377251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30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88D1AB0-2D80-4B36-E304-1A65BE09FE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82447"/>
            <a:ext cx="2586791" cy="255227"/>
          </a:xfrm>
        </p:spPr>
        <p:txBody>
          <a:bodyPr lIns="0" tIns="0" rIns="0" bIns="0">
            <a:noAutofit/>
          </a:bodyPr>
          <a:lstStyle/>
          <a:p>
            <a:pPr lvl="0"/>
            <a:r>
              <a:rPr lang="en-US" sz="1000" cap="all" spc="300">
                <a:solidFill>
                  <a:srgbClr val="FFFFFF"/>
                </a:solidFill>
                <a:latin typeface="Calibri" pitchFamily="34"/>
              </a:rPr>
              <a:t>Integrated solutions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40C7B941-BBCA-63CA-A6EF-1F7A11E44834}"/>
              </a:ext>
            </a:extLst>
          </p:cNvPr>
          <p:cNvSpPr txBox="1"/>
          <p:nvPr/>
        </p:nvSpPr>
        <p:spPr>
          <a:xfrm>
            <a:off x="457200" y="1822600"/>
            <a:ext cx="2432304" cy="44853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1" indent="0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19C6C0-83F5-8B9A-0082-1E9FB489F0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80738"/>
            <a:ext cx="2758808" cy="457200"/>
          </a:xfrm>
        </p:spPr>
        <p:txBody>
          <a:bodyPr>
            <a:normAutofit fontScale="90000"/>
          </a:bodyPr>
          <a:lstStyle/>
          <a:p>
            <a:pPr lvl="0"/>
            <a:r>
              <a:rPr lang="en-GB" sz="3200"/>
              <a:t>RAG systems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9EED805-F7E8-C216-C422-8AE3CA756C64}"/>
              </a:ext>
            </a:extLst>
          </p:cNvPr>
          <p:cNvSpPr txBox="1"/>
          <p:nvPr/>
        </p:nvSpPr>
        <p:spPr>
          <a:xfrm>
            <a:off x="3343878" y="1351528"/>
            <a:ext cx="7584317" cy="41928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6C36690-0172-BE9F-69B8-4E66EA183C25}"/>
              </a:ext>
            </a:extLst>
          </p:cNvPr>
          <p:cNvSpPr txBox="1"/>
          <p:nvPr/>
        </p:nvSpPr>
        <p:spPr>
          <a:xfrm>
            <a:off x="4290245" y="2595999"/>
            <a:ext cx="5072313" cy="1636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125"/>
              </a:spcBef>
              <a:spcAft>
                <a:spcPts val="11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>
              <a:solidFill>
                <a:srgbClr val="333333"/>
              </a:solidFill>
              <a:uFillTx/>
              <a:latin typeface="AmazonEmber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B52F8AA-557A-81C0-EA3E-089CF2D2A965}"/>
              </a:ext>
            </a:extLst>
          </p:cNvPr>
          <p:cNvSpPr txBox="1"/>
          <p:nvPr/>
        </p:nvSpPr>
        <p:spPr>
          <a:xfrm>
            <a:off x="3661312" y="350105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Semantic search: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8F6C9D1-BED2-8356-B20B-D5EAA22B354A}"/>
              </a:ext>
            </a:extLst>
          </p:cNvPr>
          <p:cNvSpPr txBox="1"/>
          <p:nvPr/>
        </p:nvSpPr>
        <p:spPr>
          <a:xfrm>
            <a:off x="3670392" y="1395063"/>
            <a:ext cx="4212183" cy="778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3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07FBA1E5-9EC9-D355-29A5-5C893F05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79" y="1711756"/>
            <a:ext cx="4502432" cy="31947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F013FF2-75C7-9CFE-D972-8FE91B026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510" y="5040291"/>
            <a:ext cx="3273149" cy="15444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EF71C525-8FA8-E3A9-8D4B-5A0F17CB8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035" y="1185034"/>
            <a:ext cx="5399970" cy="52061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2" name="Straight Arrow Connector 15">
            <a:extLst>
              <a:ext uri="{FF2B5EF4-FFF2-40B4-BE49-F238E27FC236}">
                <a16:creationId xmlns:a16="http://schemas.microsoft.com/office/drawing/2014/main" id="{E0CBF357-305B-0AE0-0673-5950C2B2E768}"/>
              </a:ext>
            </a:extLst>
          </p:cNvPr>
          <p:cNvCxnSpPr/>
          <p:nvPr/>
        </p:nvCxnSpPr>
        <p:spPr>
          <a:xfrm flipV="1">
            <a:off x="7261671" y="1705639"/>
            <a:ext cx="955840" cy="823454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11E698E1-8C11-FFC7-6347-370B2F9991FA}"/>
              </a:ext>
            </a:extLst>
          </p:cNvPr>
          <p:cNvCxnSpPr/>
          <p:nvPr/>
        </p:nvCxnSpPr>
        <p:spPr>
          <a:xfrm>
            <a:off x="4617345" y="3787700"/>
            <a:ext cx="1667481" cy="1252591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1364</Words>
  <Application>Microsoft Office PowerPoint</Application>
  <PresentationFormat>Widescreen</PresentationFormat>
  <Paragraphs>286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AmazonEmber</vt:lpstr>
      <vt:lpstr>Aptos</vt:lpstr>
      <vt:lpstr>Aptos Display</vt:lpstr>
      <vt:lpstr>Arial</vt:lpstr>
      <vt:lpstr>Calibri</vt:lpstr>
      <vt:lpstr>Calibri Light</vt:lpstr>
      <vt:lpstr>medium-content-sans-serif-font</vt:lpstr>
      <vt:lpstr>Roboto</vt:lpstr>
      <vt:lpstr>Satoshi</vt:lpstr>
      <vt:lpstr>Segoe UI</vt:lpstr>
      <vt:lpstr>sohne</vt:lpstr>
      <vt:lpstr>source-code-pro</vt:lpstr>
      <vt:lpstr>source-serif-pro</vt:lpstr>
      <vt:lpstr>Office Theme</vt:lpstr>
      <vt:lpstr>AI-Drive test automation: RAG systems</vt:lpstr>
      <vt:lpstr>Content</vt:lpstr>
      <vt:lpstr>PowerPoint Presentation</vt:lpstr>
      <vt:lpstr>PowerPoint Presentation</vt:lpstr>
      <vt:lpstr>PowerPoint Presentation</vt:lpstr>
      <vt:lpstr>RAG systems</vt:lpstr>
      <vt:lpstr>RAG systems</vt:lpstr>
      <vt:lpstr>RAG systems</vt:lpstr>
      <vt:lpstr>RAG systems</vt:lpstr>
      <vt:lpstr>RAG systems</vt:lpstr>
      <vt:lpstr>RAG systems</vt:lpstr>
      <vt:lpstr>RAG systems</vt:lpstr>
      <vt:lpstr>RAG systems</vt:lpstr>
      <vt:lpstr>RAG systems</vt:lpstr>
      <vt:lpstr>RAG systems</vt:lpstr>
      <vt:lpstr>RAG Evaluation</vt:lpstr>
      <vt:lpstr>RAG Evaluation</vt:lpstr>
      <vt:lpstr>RAG Evaluation</vt:lpstr>
      <vt:lpstr>RAG Evaluation</vt:lpstr>
      <vt:lpstr>RAG Evaluation</vt:lpstr>
      <vt:lpstr>RAG Evaluation</vt:lpstr>
      <vt:lpstr>RAG Evaluation</vt:lpstr>
      <vt:lpstr>RAG Evaluation</vt:lpstr>
      <vt:lpstr>RAG Evaluation</vt:lpstr>
      <vt:lpstr>RAG Evaluation</vt:lpstr>
      <vt:lpstr>RAG Evaluation</vt:lpstr>
      <vt:lpstr>RAG Evaluation</vt:lpstr>
      <vt:lpstr>RAG Evaluation</vt:lpstr>
      <vt:lpstr>RAG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</dc:creator>
  <cp:lastModifiedBy>Jonathan</cp:lastModifiedBy>
  <cp:revision>20</cp:revision>
  <dcterms:created xsi:type="dcterms:W3CDTF">2024-12-20T05:09:44Z</dcterms:created>
  <dcterms:modified xsi:type="dcterms:W3CDTF">2024-12-26T19:15:28Z</dcterms:modified>
</cp:coreProperties>
</file>